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66"/>
  </p:notesMasterIdLst>
  <p:sldIdLst>
    <p:sldId id="694" r:id="rId5"/>
    <p:sldId id="392" r:id="rId6"/>
    <p:sldId id="565" r:id="rId7"/>
    <p:sldId id="569" r:id="rId8"/>
    <p:sldId id="593" r:id="rId9"/>
    <p:sldId id="572" r:id="rId10"/>
    <p:sldId id="594" r:id="rId11"/>
    <p:sldId id="390" r:id="rId12"/>
    <p:sldId id="407" r:id="rId13"/>
    <p:sldId id="408" r:id="rId14"/>
    <p:sldId id="409" r:id="rId15"/>
    <p:sldId id="410" r:id="rId16"/>
    <p:sldId id="411" r:id="rId17"/>
    <p:sldId id="414" r:id="rId18"/>
    <p:sldId id="413" r:id="rId19"/>
    <p:sldId id="423" r:id="rId20"/>
    <p:sldId id="412" r:id="rId21"/>
    <p:sldId id="425" r:id="rId22"/>
    <p:sldId id="426" r:id="rId23"/>
    <p:sldId id="427" r:id="rId24"/>
    <p:sldId id="431" r:id="rId25"/>
    <p:sldId id="432" r:id="rId26"/>
    <p:sldId id="435" r:id="rId27"/>
    <p:sldId id="433" r:id="rId28"/>
    <p:sldId id="434" r:id="rId29"/>
    <p:sldId id="438" r:id="rId30"/>
    <p:sldId id="398" r:id="rId31"/>
    <p:sldId id="444" r:id="rId32"/>
    <p:sldId id="451" r:id="rId33"/>
    <p:sldId id="448" r:id="rId34"/>
    <p:sldId id="457" r:id="rId35"/>
    <p:sldId id="459" r:id="rId36"/>
    <p:sldId id="462" r:id="rId37"/>
    <p:sldId id="463" r:id="rId38"/>
    <p:sldId id="461" r:id="rId39"/>
    <p:sldId id="428" r:id="rId40"/>
    <p:sldId id="469" r:id="rId41"/>
    <p:sldId id="465" r:id="rId42"/>
    <p:sldId id="466" r:id="rId43"/>
    <p:sldId id="471" r:id="rId44"/>
    <p:sldId id="472" r:id="rId45"/>
    <p:sldId id="430" r:id="rId46"/>
    <p:sldId id="500" r:id="rId47"/>
    <p:sldId id="488" r:id="rId48"/>
    <p:sldId id="486" r:id="rId49"/>
    <p:sldId id="489" r:id="rId50"/>
    <p:sldId id="491" r:id="rId51"/>
    <p:sldId id="401" r:id="rId52"/>
    <p:sldId id="517" r:id="rId53"/>
    <p:sldId id="494" r:id="rId54"/>
    <p:sldId id="518" r:id="rId55"/>
    <p:sldId id="519" r:id="rId56"/>
    <p:sldId id="596" r:id="rId57"/>
    <p:sldId id="595" r:id="rId58"/>
    <p:sldId id="684" r:id="rId59"/>
    <p:sldId id="525" r:id="rId60"/>
    <p:sldId id="399" r:id="rId61"/>
    <p:sldId id="520" r:id="rId62"/>
    <p:sldId id="526" r:id="rId63"/>
    <p:sldId id="402" r:id="rId64"/>
    <p:sldId id="522" r:id="rId65"/>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FF0915"/>
    <a:srgbClr val="006600"/>
    <a:srgbClr val="00FF00"/>
    <a:srgbClr val="FF9900"/>
    <a:srgbClr val="6699FF"/>
    <a:srgbClr val="990000"/>
    <a:srgbClr val="C7000B"/>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6" autoAdjust="0"/>
    <p:restoredTop sz="87546" autoAdjust="0"/>
  </p:normalViewPr>
  <p:slideViewPr>
    <p:cSldViewPr snapToGrid="0">
      <p:cViewPr varScale="1">
        <p:scale>
          <a:sx n="92" d="100"/>
          <a:sy n="92" d="100"/>
        </p:scale>
        <p:origin x="470" y="62"/>
      </p:cViewPr>
      <p:guideLst>
        <p:guide orient="horz" pos="2041"/>
        <p:guide pos="3629"/>
      </p:guideLst>
    </p:cSldViewPr>
  </p:slideViewPr>
  <p:outlineViewPr>
    <p:cViewPr>
      <p:scale>
        <a:sx n="33" d="100"/>
        <a:sy n="33" d="100"/>
      </p:scale>
      <p:origin x="0" y="10710"/>
    </p:cViewPr>
  </p:outlineViewPr>
  <p:notesTextViewPr>
    <p:cViewPr>
      <p:scale>
        <a:sx n="100" d="100"/>
        <a:sy n="100" d="100"/>
      </p:scale>
      <p:origin x="0" y="0"/>
    </p:cViewPr>
  </p:notesTextViewPr>
  <p:sorterViewPr>
    <p:cViewPr>
      <p:scale>
        <a:sx n="66" d="100"/>
        <a:sy n="66" d="100"/>
      </p:scale>
      <p:origin x="0" y="46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378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charset="-122"/>
              </a:defRPr>
            </a:lvl1pPr>
          </a:lstStyle>
          <a:p>
            <a:pPr>
              <a:defRPr/>
            </a:pPr>
            <a:fld id="{05779D69-E1C7-48A7-B6F8-100903E6EE5A}" type="slidenum">
              <a:rPr lang="en-US" altLang="zh-CN"/>
              <a:pPr>
                <a:defRPr/>
              </a:pPr>
              <a:t>‹#›</a:t>
            </a:fld>
            <a:endParaRPr lang="en-US" altLang="zh-CN"/>
          </a:p>
        </p:txBody>
      </p:sp>
    </p:spTree>
    <p:extLst>
      <p:ext uri="{BB962C8B-B14F-4D97-AF65-F5344CB8AC3E}">
        <p14:creationId xmlns:p14="http://schemas.microsoft.com/office/powerpoint/2010/main" val="19399602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800" dirty="0"/>
              <a:t>西元</a:t>
            </a:r>
            <a:r>
              <a:rPr lang="en-US" altLang="zh-CN" sz="800" dirty="0"/>
              <a:t>1875</a:t>
            </a:r>
            <a:r>
              <a:rPr lang="zh-CN" altLang="en-US" sz="1000" dirty="0"/>
              <a:t>年，</a:t>
            </a:r>
            <a:r>
              <a:rPr lang="zh-TW" altLang="zh-CN" sz="1000" dirty="0"/>
              <a:t>阿根廷、奧匈帝國、比利時、巴西帝國、丹麥、法國第三共和國、德意志帝國、義大利王國、秘魯、葡萄牙王國、俄羅斯帝國、西班牙、瑞典</a:t>
            </a:r>
            <a:r>
              <a:rPr lang="en-US" altLang="zh-CN" sz="1000" dirty="0"/>
              <a:t>-</a:t>
            </a:r>
            <a:r>
              <a:rPr lang="zh-TW" altLang="zh-CN" sz="1000" dirty="0"/>
              <a:t>挪威、瑞士、奧斯曼帝國、美國</a:t>
            </a:r>
            <a:r>
              <a:rPr lang="zh-CN" altLang="en-US" sz="1000" dirty="0"/>
              <a:t>、</a:t>
            </a:r>
            <a:r>
              <a:rPr lang="zh-TW" altLang="zh-CN" sz="1000" dirty="0"/>
              <a:t>委內瑞拉</a:t>
            </a:r>
            <a:r>
              <a:rPr lang="zh-CN" altLang="en-US" sz="1000" dirty="0"/>
              <a:t>十七國代表在巴黎簽訂「米制公約」，成為第一屆國際計量大會米製公約的締約國，促進了各國計量制度走向統一，成為現代計量學創立的標誌；從</a:t>
            </a:r>
            <a:r>
              <a:rPr lang="en-US" altLang="zh-CN" sz="800" dirty="0"/>
              <a:t>1795</a:t>
            </a:r>
            <a:r>
              <a:rPr lang="zh-CN" altLang="en-US" sz="1000" dirty="0"/>
              <a:t>年法國頒佈採用米制起，到</a:t>
            </a:r>
            <a:r>
              <a:rPr lang="en-US" altLang="zh-CN" sz="800" dirty="0"/>
              <a:t>1960</a:t>
            </a:r>
            <a:r>
              <a:rPr lang="zh-CN" altLang="en-US" sz="1000" dirty="0"/>
              <a:t>年第十一屆國際計量大會正式定名符號為「 </a:t>
            </a:r>
            <a:r>
              <a:rPr lang="en-US" altLang="zh-CN" sz="800" dirty="0">
                <a:latin typeface="Times New Roman" pitchFamily="18" charset="0"/>
                <a:cs typeface="Times New Roman" pitchFamily="18" charset="0"/>
              </a:rPr>
              <a:t>SI</a:t>
            </a:r>
            <a:r>
              <a:rPr lang="zh-CN" altLang="en-US" sz="800" dirty="0"/>
              <a:t>」</a:t>
            </a:r>
            <a:r>
              <a:rPr lang="zh-CN" altLang="en-US" sz="1000" dirty="0"/>
              <a:t>的「國際單位制」，其間經歷了一個半世紀多的漫長路程，我國于</a:t>
            </a:r>
            <a:r>
              <a:rPr lang="en-US" altLang="zh-CN" sz="800" dirty="0"/>
              <a:t>1977</a:t>
            </a:r>
            <a:r>
              <a:rPr lang="zh-TW" altLang="zh-CN" sz="1000" dirty="0"/>
              <a:t>年</a:t>
            </a:r>
            <a:r>
              <a:rPr lang="en-US" altLang="zh-CN" sz="800" dirty="0"/>
              <a:t>5</a:t>
            </a:r>
            <a:r>
              <a:rPr lang="zh-TW" altLang="zh-CN" sz="1000" dirty="0"/>
              <a:t>月</a:t>
            </a:r>
            <a:r>
              <a:rPr lang="en-US" altLang="zh-CN" sz="800" dirty="0"/>
              <a:t>20</a:t>
            </a:r>
            <a:r>
              <a:rPr lang="zh-TW" altLang="zh-CN" sz="1000" dirty="0"/>
              <a:t>日</a:t>
            </a:r>
            <a:r>
              <a:rPr lang="zh-CN" altLang="en-US" sz="1000" dirty="0"/>
              <a:t>正式</a:t>
            </a:r>
            <a:r>
              <a:rPr lang="zh-TW" altLang="zh-CN" sz="1000" dirty="0"/>
              <a:t>加入米制公約組織</a:t>
            </a:r>
            <a:r>
              <a:rPr lang="zh-CN" altLang="en-US" sz="1000" dirty="0"/>
              <a:t>，</a:t>
            </a:r>
            <a:r>
              <a:rPr lang="zh-TW" altLang="zh-CN" sz="1000" dirty="0"/>
              <a:t>截至</a:t>
            </a:r>
            <a:r>
              <a:rPr lang="en-US" altLang="zh-CN" sz="800" dirty="0"/>
              <a:t>2014</a:t>
            </a:r>
            <a:r>
              <a:rPr lang="zh-TW" altLang="zh-CN" sz="1000" dirty="0"/>
              <a:t>年</a:t>
            </a:r>
            <a:r>
              <a:rPr lang="en-US" altLang="zh-CN" sz="800" dirty="0"/>
              <a:t>7</a:t>
            </a:r>
            <a:r>
              <a:rPr lang="zh-TW" altLang="zh-CN" sz="1000" dirty="0"/>
              <a:t>月，國際計量大會已有成員國</a:t>
            </a:r>
            <a:r>
              <a:rPr lang="en-US" altLang="zh-CN" sz="800" dirty="0"/>
              <a:t>56</a:t>
            </a:r>
            <a:r>
              <a:rPr lang="zh-TW" altLang="zh-CN" sz="1000" dirty="0"/>
              <a:t>個，非正式成員國和經濟體</a:t>
            </a:r>
            <a:r>
              <a:rPr lang="en-US" altLang="zh-CN" sz="800" dirty="0"/>
              <a:t>41</a:t>
            </a:r>
            <a:r>
              <a:rPr lang="zh-TW" altLang="zh-CN" sz="1000" dirty="0"/>
              <a:t>個，國際組織成員</a:t>
            </a:r>
            <a:r>
              <a:rPr lang="en-US" altLang="zh-CN" sz="800" dirty="0"/>
              <a:t>4</a:t>
            </a:r>
            <a:r>
              <a:rPr lang="zh-TW" altLang="zh-CN" sz="1000" dirty="0"/>
              <a:t>個</a:t>
            </a:r>
            <a:r>
              <a:rPr lang="zh-CN" altLang="en-US" sz="100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800" dirty="0"/>
              <a:t>西元</a:t>
            </a:r>
            <a:r>
              <a:rPr lang="en-US" altLang="zh-CN" sz="800" dirty="0"/>
              <a:t>1</a:t>
            </a:r>
            <a:r>
              <a:rPr lang="en-US" altLang="zh-TW" sz="800" dirty="0"/>
              <a:t>993</a:t>
            </a:r>
            <a:r>
              <a:rPr lang="zh-TW" altLang="en-US" sz="1000" dirty="0"/>
              <a:t>年由國際準准化組織</a:t>
            </a:r>
            <a:r>
              <a:rPr lang="en-US" altLang="zh-TW" sz="800" dirty="0"/>
              <a:t>(</a:t>
            </a:r>
            <a:r>
              <a:rPr lang="en-US" altLang="zh-TW" sz="800" i="1" dirty="0">
                <a:latin typeface="Times New Roman" pitchFamily="18" charset="0"/>
                <a:cs typeface="Times New Roman" pitchFamily="18" charset="0"/>
              </a:rPr>
              <a:t>ISO</a:t>
            </a:r>
            <a:r>
              <a:rPr lang="en-US" altLang="zh-TW" sz="800" dirty="0"/>
              <a:t>)</a:t>
            </a:r>
            <a:r>
              <a:rPr lang="zh-TW" altLang="en-US" sz="1000" dirty="0"/>
              <a:t>的第四技術顧問組</a:t>
            </a:r>
            <a:r>
              <a:rPr lang="en-US" altLang="zh-TW" sz="800" dirty="0"/>
              <a:t>(</a:t>
            </a:r>
            <a:r>
              <a:rPr lang="en-US" altLang="zh-TW" sz="800" i="1" dirty="0">
                <a:latin typeface="Times New Roman" pitchFamily="18" charset="0"/>
                <a:cs typeface="Times New Roman" pitchFamily="18" charset="0"/>
              </a:rPr>
              <a:t>TAG4</a:t>
            </a:r>
            <a:r>
              <a:rPr lang="en-US" altLang="zh-TW" sz="800" dirty="0"/>
              <a:t>)</a:t>
            </a:r>
            <a:r>
              <a:rPr lang="zh-TW" altLang="en-US" sz="1000" dirty="0"/>
              <a:t>的第三工作組</a:t>
            </a:r>
            <a:r>
              <a:rPr lang="en-US" altLang="zh-TW" sz="800" dirty="0"/>
              <a:t>(</a:t>
            </a:r>
            <a:r>
              <a:rPr lang="en-US" altLang="zh-TW" sz="800" i="1" dirty="0">
                <a:latin typeface="Times New Roman" pitchFamily="18" charset="0"/>
                <a:cs typeface="Times New Roman" pitchFamily="18" charset="0"/>
              </a:rPr>
              <a:t>WG3</a:t>
            </a:r>
            <a:r>
              <a:rPr lang="en-US" altLang="zh-TW" sz="800" dirty="0"/>
              <a:t>)</a:t>
            </a:r>
            <a:r>
              <a:rPr lang="zh-TW" altLang="en-US" sz="1000" dirty="0"/>
              <a:t>起草，以國際準准化組織</a:t>
            </a:r>
            <a:r>
              <a:rPr lang="en-US" altLang="zh-TW" sz="800" dirty="0"/>
              <a:t>(</a:t>
            </a:r>
            <a:r>
              <a:rPr lang="en-US" altLang="zh-TW" sz="800" i="1" dirty="0">
                <a:latin typeface="Times New Roman" pitchFamily="18" charset="0"/>
                <a:cs typeface="Times New Roman" pitchFamily="18" charset="0"/>
              </a:rPr>
              <a:t>ISO</a:t>
            </a:r>
            <a:r>
              <a:rPr lang="en-US" altLang="zh-TW" sz="800" dirty="0"/>
              <a:t>)</a:t>
            </a:r>
            <a:r>
              <a:rPr lang="zh-TW" altLang="en-US" sz="1000" dirty="0"/>
              <a:t>、國際計量局</a:t>
            </a:r>
            <a:r>
              <a:rPr lang="en-US" altLang="zh-TW" sz="800" dirty="0"/>
              <a:t>(</a:t>
            </a:r>
            <a:r>
              <a:rPr lang="en-US" altLang="zh-TW" sz="800" i="1" dirty="0">
                <a:latin typeface="Times New Roman" pitchFamily="18" charset="0"/>
                <a:cs typeface="Times New Roman" pitchFamily="18" charset="0"/>
              </a:rPr>
              <a:t>BIPM</a:t>
            </a:r>
            <a:r>
              <a:rPr lang="en-US" altLang="zh-TW" sz="800" dirty="0"/>
              <a:t>)</a:t>
            </a:r>
            <a:r>
              <a:rPr lang="zh-TW" altLang="en-US" sz="1000" dirty="0"/>
              <a:t>、國際電工委員會</a:t>
            </a:r>
            <a:r>
              <a:rPr lang="en-US" altLang="zh-TW" sz="800" dirty="0"/>
              <a:t>(</a:t>
            </a:r>
            <a:r>
              <a:rPr lang="en-US" altLang="zh-TW" sz="800" i="1" dirty="0">
                <a:latin typeface="Times New Roman" pitchFamily="18" charset="0"/>
                <a:cs typeface="Times New Roman" pitchFamily="18" charset="0"/>
              </a:rPr>
              <a:t>IEC</a:t>
            </a:r>
            <a:r>
              <a:rPr lang="en-US" altLang="zh-TW" sz="800" dirty="0"/>
              <a:t>)</a:t>
            </a:r>
            <a:r>
              <a:rPr lang="zh-TW" altLang="en-US" sz="1000" dirty="0"/>
              <a:t>、國際臨床化學和檢驗醫學聯合會</a:t>
            </a:r>
            <a:r>
              <a:rPr lang="en-US" altLang="zh-TW" sz="800" dirty="0"/>
              <a:t>(</a:t>
            </a:r>
            <a:r>
              <a:rPr lang="en-US" altLang="zh-TW" sz="800" i="1" dirty="0">
                <a:latin typeface="Times New Roman" pitchFamily="18" charset="0"/>
                <a:cs typeface="Times New Roman" pitchFamily="18" charset="0"/>
              </a:rPr>
              <a:t>IFCC</a:t>
            </a:r>
            <a:r>
              <a:rPr lang="en-US" altLang="zh-TW" sz="800" dirty="0"/>
              <a:t>)</a:t>
            </a:r>
            <a:r>
              <a:rPr lang="zh-TW" altLang="en-US" sz="1000" dirty="0"/>
              <a:t>、國際理論化學與應用化學聯合會</a:t>
            </a:r>
            <a:r>
              <a:rPr lang="en-US" altLang="zh-TW" sz="800" dirty="0"/>
              <a:t>(</a:t>
            </a:r>
            <a:r>
              <a:rPr lang="en-US" altLang="zh-TW" sz="800" i="1" dirty="0">
                <a:latin typeface="Times New Roman" pitchFamily="18" charset="0"/>
                <a:cs typeface="Times New Roman" pitchFamily="18" charset="0"/>
              </a:rPr>
              <a:t>IUPAC</a:t>
            </a:r>
            <a:r>
              <a:rPr lang="en-US" altLang="zh-TW" sz="800" dirty="0"/>
              <a:t>)</a:t>
            </a:r>
            <a:r>
              <a:rPr lang="zh-TW" altLang="en-US" sz="1000" dirty="0"/>
              <a:t>、國際理論物理與應用物理聯合會</a:t>
            </a:r>
            <a:r>
              <a:rPr lang="en-US" altLang="zh-TW" sz="800" dirty="0"/>
              <a:t>(</a:t>
            </a:r>
            <a:r>
              <a:rPr lang="en-US" altLang="zh-TW" sz="800" i="1" dirty="0">
                <a:latin typeface="Times New Roman" pitchFamily="18" charset="0"/>
                <a:cs typeface="Times New Roman" pitchFamily="18" charset="0"/>
              </a:rPr>
              <a:t>IUPAP</a:t>
            </a:r>
            <a:r>
              <a:rPr lang="en-US" altLang="zh-TW" sz="800" dirty="0"/>
              <a:t>)</a:t>
            </a:r>
            <a:r>
              <a:rPr lang="zh-TW" altLang="en-US" sz="1000" dirty="0"/>
              <a:t>、國際法治劑量組織</a:t>
            </a:r>
            <a:r>
              <a:rPr lang="en-US" altLang="zh-TW" sz="800" dirty="0"/>
              <a:t>(</a:t>
            </a:r>
            <a:r>
              <a:rPr lang="en-US" altLang="zh-TW" sz="800" i="1" dirty="0">
                <a:latin typeface="Times New Roman" pitchFamily="18" charset="0"/>
                <a:cs typeface="Times New Roman" pitchFamily="18" charset="0"/>
              </a:rPr>
              <a:t>OIML</a:t>
            </a:r>
            <a:r>
              <a:rPr lang="en-US" altLang="zh-TW" sz="800" dirty="0"/>
              <a:t>)</a:t>
            </a:r>
            <a:r>
              <a:rPr lang="zh-TW" altLang="en-US" sz="1000" dirty="0"/>
              <a:t>七個國際組織名義出版了</a:t>
            </a:r>
            <a:r>
              <a:rPr lang="en-US" altLang="zh-TW" sz="1000" dirty="0"/>
              <a:t>《</a:t>
            </a:r>
            <a:r>
              <a:rPr lang="zh-TW" altLang="en-US" sz="1000" dirty="0"/>
              <a:t>測量不確定度表示指南</a:t>
            </a:r>
            <a:r>
              <a:rPr lang="en-US" altLang="zh-TW" sz="1000" dirty="0"/>
              <a:t>》</a:t>
            </a:r>
            <a:r>
              <a:rPr lang="en-US" altLang="zh-TW" sz="800" dirty="0"/>
              <a:t>(</a:t>
            </a:r>
            <a:r>
              <a:rPr lang="en-US" altLang="zh-TW" sz="800" dirty="0">
                <a:latin typeface="Times New Roman" pitchFamily="18" charset="0"/>
                <a:cs typeface="Times New Roman" pitchFamily="18" charset="0"/>
              </a:rPr>
              <a:t>GUM</a:t>
            </a:r>
            <a:r>
              <a:rPr lang="en-US" altLang="zh-TW" sz="800" dirty="0"/>
              <a:t>)</a:t>
            </a:r>
            <a:r>
              <a:rPr lang="zh-TW" altLang="en-US" sz="1000" dirty="0"/>
              <a:t>，對測量不確定度作了統一規定，成為國際上表示測量結果及其不確定度的約定</a:t>
            </a:r>
            <a:r>
              <a:rPr lang="zh-CN" altLang="en-US" sz="1000" dirty="0"/>
              <a:t>作</a:t>
            </a:r>
            <a:r>
              <a:rPr lang="zh-TW" altLang="en-US" sz="1000" dirty="0"/>
              <a:t>法；我國於</a:t>
            </a:r>
            <a:r>
              <a:rPr lang="en-US" altLang="zh-TW" sz="800" dirty="0"/>
              <a:t>1999</a:t>
            </a:r>
            <a:r>
              <a:rPr lang="zh-TW" altLang="en-US" sz="1000" dirty="0"/>
              <a:t>年</a:t>
            </a:r>
            <a:r>
              <a:rPr lang="en-US" altLang="zh-TW" sz="800" dirty="0"/>
              <a:t>1</a:t>
            </a:r>
            <a:r>
              <a:rPr lang="zh-TW" altLang="en-US" sz="1000" dirty="0"/>
              <a:t>月發佈了</a:t>
            </a:r>
            <a:r>
              <a:rPr lang="en-US" altLang="zh-TW" sz="800" i="1" dirty="0">
                <a:latin typeface="Times New Roman" pitchFamily="18" charset="0"/>
                <a:cs typeface="Times New Roman" pitchFamily="18" charset="0"/>
              </a:rPr>
              <a:t>JJF</a:t>
            </a:r>
            <a:r>
              <a:rPr lang="en-US" altLang="zh-TW" sz="800" dirty="0"/>
              <a:t>1059-1999</a:t>
            </a:r>
            <a:r>
              <a:rPr lang="en-US" altLang="zh-TW" sz="1000" dirty="0"/>
              <a:t>《</a:t>
            </a:r>
            <a:r>
              <a:rPr lang="zh-TW" altLang="en-US" sz="1000" dirty="0"/>
              <a:t>測量不確定度評定與表示</a:t>
            </a:r>
            <a:r>
              <a:rPr lang="en-US" altLang="zh-TW" sz="1000" dirty="0"/>
              <a:t>》</a:t>
            </a:r>
            <a:r>
              <a:rPr lang="zh-TW" altLang="en-US" sz="1000" dirty="0"/>
              <a:t>並於當年</a:t>
            </a:r>
            <a:r>
              <a:rPr lang="en-US" altLang="zh-TW" sz="800" dirty="0"/>
              <a:t>5</a:t>
            </a:r>
            <a:r>
              <a:rPr lang="zh-TW" altLang="en-US" sz="1000" dirty="0"/>
              <a:t>月實施；國際單位制是現代最先進的計量單位制，是國際上共同的計量語言，已為世紀各國普遍承認和廣泛採用。</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sz="1000" dirty="0"/>
              <a:t>計量</a:t>
            </a:r>
            <a:r>
              <a:rPr lang="zh-CN" altLang="en-US" sz="1000" dirty="0"/>
              <a:t>的</a:t>
            </a:r>
            <a:r>
              <a:rPr lang="zh-TW" altLang="en-US" sz="1000" dirty="0"/>
              <a:t>應用範圍十分廣泛，根據被測的量大體可以分為：幾何量</a:t>
            </a:r>
            <a:r>
              <a:rPr lang="en-US" altLang="zh-TW" sz="1000" dirty="0"/>
              <a:t>(</a:t>
            </a:r>
            <a:r>
              <a:rPr lang="zh-TW" altLang="en-US" sz="1000" dirty="0"/>
              <a:t>或長度</a:t>
            </a:r>
            <a:r>
              <a:rPr lang="en-US" altLang="zh-TW" sz="1000" dirty="0"/>
              <a:t>)</a:t>
            </a:r>
            <a:r>
              <a:rPr lang="zh-TW" altLang="en-US" sz="1000" dirty="0"/>
              <a:t>、溫度、力學、電磁學、電子</a:t>
            </a:r>
            <a:r>
              <a:rPr lang="en-US" altLang="zh-TW" sz="1000" dirty="0"/>
              <a:t>(</a:t>
            </a:r>
            <a:r>
              <a:rPr lang="zh-TW" altLang="en-US" sz="1000" dirty="0"/>
              <a:t>或無線電</a:t>
            </a:r>
            <a:r>
              <a:rPr lang="en-US" altLang="zh-TW" sz="1000" dirty="0"/>
              <a:t>)</a:t>
            </a:r>
            <a:r>
              <a:rPr lang="zh-TW" altLang="en-US" sz="1000" dirty="0"/>
              <a:t>、時間頻率、電離輻射、光學、聲學、物理化學</a:t>
            </a:r>
            <a:r>
              <a:rPr lang="en-US" altLang="zh-TW" sz="1000" dirty="0"/>
              <a:t>(</a:t>
            </a:r>
            <a:r>
              <a:rPr lang="zh-TW" altLang="en-US" sz="1000" dirty="0"/>
              <a:t>含標準物質</a:t>
            </a:r>
            <a:r>
              <a:rPr lang="en-US" altLang="zh-TW" sz="1000" dirty="0"/>
              <a:t>)</a:t>
            </a:r>
            <a:r>
              <a:rPr lang="zh-TW" altLang="en-US" sz="1000" dirty="0"/>
              <a:t>等幾大類，每一類又可分為若干項，</a:t>
            </a:r>
            <a:r>
              <a:rPr lang="zh-CN" altLang="en-US" sz="1000" dirty="0"/>
              <a:t>目前在測繪、工程、光機電、工業等領域有一些有關測量學的專著，應用也相對更成熟一些。</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000" dirty="0"/>
              <a:t>醫學測量中，四維超聲、心電圖等屬於動態測試，臨床實驗室檢測的項目大多屬於靜態測試，依據結果給出形式，可以有定量系統與定性系統之分，但二者並非對立，定性可以看作是分組，如果定性系統組距可以足夠小組別可以足夠多，即近似於定量效果，同樣如果定量系統的分辨能力不夠靈敏，在微量變化的尺度上則退化為分組形式，也可看做是分組定性的效果；而二者更本質的差別則是檢測指標本身的連續與離散分佈。</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000" dirty="0"/>
              <a:t>從這個角度講，對定量系統和對定性系統的分析，並無本質上的區別；</a:t>
            </a:r>
            <a:r>
              <a:rPr lang="zh-TW" altLang="en-US" sz="1000" dirty="0"/>
              <a:t>單</a:t>
            </a:r>
            <a:r>
              <a:rPr lang="zh-CN" altLang="en-US" sz="1000" dirty="0"/>
              <a:t>以其</a:t>
            </a:r>
            <a:r>
              <a:rPr lang="zh-TW" altLang="en-US" sz="1000" dirty="0"/>
              <a:t>性能考量</a:t>
            </a:r>
            <a:r>
              <a:rPr lang="zh-CN" altLang="en-US" sz="1000" dirty="0"/>
              <a:t>從計量學的角度可以概括為：對位置變差的評估，包括穩定性、偏倚、線性等，和對刻度變差的評估，如精密度等幾個方面；而對於不同數據分類數</a:t>
            </a:r>
            <a:r>
              <a:rPr lang="en-US" altLang="zh-CN" sz="800" dirty="0"/>
              <a:t>(</a:t>
            </a:r>
            <a:r>
              <a:rPr lang="en-US" altLang="zh-CN" sz="800" i="1" dirty="0">
                <a:latin typeface="Times New Roman" pitchFamily="18" charset="0"/>
                <a:cs typeface="Times New Roman" pitchFamily="18" charset="0"/>
              </a:rPr>
              <a:t>number of distinct categories</a:t>
            </a:r>
            <a:r>
              <a:rPr lang="en-US" altLang="zh-CN" sz="800" dirty="0"/>
              <a:t>,</a:t>
            </a:r>
            <a:r>
              <a:rPr lang="zh-CN" altLang="en-US" sz="800" dirty="0"/>
              <a:t>簡稱</a:t>
            </a:r>
            <a:r>
              <a:rPr lang="en-US" altLang="zh-CN" sz="800" i="1" dirty="0">
                <a:latin typeface="Times New Roman" pitchFamily="18" charset="0"/>
                <a:cs typeface="Times New Roman" pitchFamily="18" charset="0"/>
              </a:rPr>
              <a:t>NDC</a:t>
            </a:r>
            <a:r>
              <a:rPr lang="en-US" altLang="zh-CN" sz="800" dirty="0"/>
              <a:t>)</a:t>
            </a:r>
            <a:r>
              <a:rPr lang="zh-CN" altLang="en-US" sz="1000" dirty="0"/>
              <a:t>，也就是系統的分辨能力，通常要求滿足十分之一的原則，即如果測量的特性變差為「</a:t>
            </a:r>
            <a:r>
              <a:rPr lang="en-US" altLang="zh-CN" sz="800" dirty="0"/>
              <a:t>A</a:t>
            </a:r>
            <a:r>
              <a:rPr lang="zh-CN" altLang="en-US" sz="800" dirty="0"/>
              <a:t>」</a:t>
            </a:r>
            <a:r>
              <a:rPr lang="zh-CN" altLang="en-US" sz="1000" dirty="0"/>
              <a:t>，則所選系統應能識別並讀出「</a:t>
            </a:r>
            <a:r>
              <a:rPr lang="en-US" altLang="zh-CN" sz="800" dirty="0"/>
              <a:t>0.1 × A</a:t>
            </a:r>
            <a:r>
              <a:rPr lang="zh-CN" altLang="en-US" sz="800" dirty="0"/>
              <a:t>」</a:t>
            </a:r>
            <a:r>
              <a:rPr lang="zh-CN" altLang="en-US" sz="1000" dirty="0"/>
              <a:t>大小的變化，</a:t>
            </a:r>
            <a:r>
              <a:rPr lang="en-US" altLang="zh-CN" sz="800" dirty="0"/>
              <a:t>1</a:t>
            </a:r>
            <a:r>
              <a:rPr lang="en-US" altLang="zh-TW" sz="800" dirty="0"/>
              <a:t>995</a:t>
            </a:r>
            <a:r>
              <a:rPr lang="zh-CN" altLang="en-US" sz="1000" dirty="0"/>
              <a:t>年</a:t>
            </a:r>
            <a:r>
              <a:rPr lang="zh-TW" altLang="en-US" sz="1000" dirty="0"/>
              <a:t>美國汽車工業行動集團</a:t>
            </a:r>
            <a:r>
              <a:rPr lang="en-US" altLang="zh-TW" sz="800" dirty="0"/>
              <a:t>(</a:t>
            </a:r>
            <a:r>
              <a:rPr lang="en-US" altLang="zh-TW" sz="800" i="1" dirty="0">
                <a:latin typeface="Times New Roman" pitchFamily="18" charset="0"/>
                <a:cs typeface="Times New Roman" pitchFamily="18" charset="0"/>
              </a:rPr>
              <a:t>AIAG</a:t>
            </a:r>
            <a:r>
              <a:rPr lang="en-US" altLang="zh-TW" sz="800" dirty="0"/>
              <a:t>)</a:t>
            </a:r>
            <a:r>
              <a:rPr lang="zh-CN" altLang="en-US" sz="1000" dirty="0"/>
              <a:t>主持</a:t>
            </a:r>
            <a:r>
              <a:rPr lang="zh-TW" altLang="en-US" sz="1000" dirty="0"/>
              <a:t>克萊斯勒、福特和通用汽車公司</a:t>
            </a:r>
            <a:r>
              <a:rPr lang="zh-CN" altLang="en-US" sz="1000" dirty="0"/>
              <a:t>起草的測量系統分析</a:t>
            </a:r>
            <a:r>
              <a:rPr lang="en-US" altLang="zh-CN" sz="800" dirty="0"/>
              <a:t>(</a:t>
            </a:r>
            <a:r>
              <a:rPr lang="en-US" altLang="zh-CN" sz="800" i="1" dirty="0">
                <a:latin typeface="Times New Roman" pitchFamily="18" charset="0"/>
                <a:cs typeface="Times New Roman" pitchFamily="18" charset="0"/>
              </a:rPr>
              <a:t>measurement systems analysis</a:t>
            </a:r>
            <a:r>
              <a:rPr lang="en-US" altLang="zh-CN" sz="800" dirty="0"/>
              <a:t>,</a:t>
            </a:r>
            <a:r>
              <a:rPr lang="zh-CN" altLang="en-US" sz="800" dirty="0"/>
              <a:t>簡稱</a:t>
            </a:r>
            <a:r>
              <a:rPr lang="en-US" altLang="zh-CN" sz="800" i="1" dirty="0">
                <a:latin typeface="Times New Roman" pitchFamily="18" charset="0"/>
                <a:cs typeface="Times New Roman" pitchFamily="18" charset="0"/>
              </a:rPr>
              <a:t>MSA</a:t>
            </a:r>
            <a:r>
              <a:rPr lang="en-US" altLang="zh-CN" sz="800" dirty="0"/>
              <a:t>)</a:t>
            </a:r>
            <a:r>
              <a:rPr lang="zh-CN" altLang="en-US" sz="1000" dirty="0"/>
              <a:t>參考手冊，定義了信噪比</a:t>
            </a:r>
            <a:r>
              <a:rPr lang="en-US" altLang="zh-CN" sz="800" dirty="0"/>
              <a:t>(</a:t>
            </a:r>
            <a:r>
              <a:rPr lang="en-US" altLang="zh-CN" sz="800" i="1" dirty="0">
                <a:latin typeface="Times New Roman" pitchFamily="18" charset="0"/>
                <a:cs typeface="Times New Roman" pitchFamily="18" charset="0"/>
              </a:rPr>
              <a:t>signal-to-noise ratio</a:t>
            </a:r>
            <a:r>
              <a:rPr lang="en-US" altLang="zh-CN" sz="800" dirty="0"/>
              <a:t>,</a:t>
            </a:r>
            <a:r>
              <a:rPr lang="zh-CN" altLang="en-US" sz="800" dirty="0"/>
              <a:t>簡稱</a:t>
            </a:r>
            <a:r>
              <a:rPr lang="en-US" altLang="zh-CN" sz="800" i="1" dirty="0">
                <a:latin typeface="Times New Roman" pitchFamily="18" charset="0"/>
                <a:cs typeface="Times New Roman" pitchFamily="18" charset="0"/>
              </a:rPr>
              <a:t>SNR</a:t>
            </a:r>
            <a:r>
              <a:rPr lang="en-US" altLang="zh-CN" sz="800" dirty="0"/>
              <a:t>)</a:t>
            </a:r>
            <a:r>
              <a:rPr lang="zh-CN" altLang="en-US" sz="1000" dirty="0"/>
              <a:t>這一參數，用來表示區別不同數據分類水平的能力；對於醫學檢驗而言，被測量往往混合於複雜的生物組織背景之中，所以從背景中識別分析物的能力也是其核心性能之一；歸納起來對檢驗系統</a:t>
            </a:r>
            <a:r>
              <a:rPr lang="en-US" altLang="zh-CN" sz="1000" dirty="0"/>
              <a:t>(</a:t>
            </a:r>
            <a:r>
              <a:rPr lang="zh-CN" altLang="en-US" sz="1000" dirty="0"/>
              <a:t>方法</a:t>
            </a:r>
            <a:r>
              <a:rPr lang="en-US" altLang="zh-CN" sz="1000" dirty="0"/>
              <a:t>)</a:t>
            </a:r>
            <a:r>
              <a:rPr lang="zh-CN" altLang="en-US" sz="1000" dirty="0"/>
              <a:t>性能分析的實質，其實就是從各個角度通過各種方法和手段分析其識別和度量能力的過程。</a:t>
            </a:r>
          </a:p>
        </p:txBody>
      </p:sp>
      <p:sp>
        <p:nvSpPr>
          <p:cNvPr id="38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9F343D8-E0FD-4F6F-A04E-F4A3D23A2F5E}" type="slidenum">
              <a:rPr lang="en-US" altLang="zh-CN" smtClean="0"/>
              <a:pPr eaLnBrk="1" hangingPunct="1"/>
              <a:t>1</a:t>
            </a:fld>
            <a:endParaRPr lang="en-US" altLang="zh-CN"/>
          </a:p>
        </p:txBody>
      </p:sp>
    </p:spTree>
    <p:extLst>
      <p:ext uri="{BB962C8B-B14F-4D97-AF65-F5344CB8AC3E}">
        <p14:creationId xmlns:p14="http://schemas.microsoft.com/office/powerpoint/2010/main" val="862733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3199D62-4476-4071-A19E-97EC7A4A5E10}" type="slidenum">
              <a:rPr lang="en-US" altLang="zh-CN" smtClean="0"/>
              <a:pPr eaLnBrk="1" hangingPunct="1"/>
              <a:t>10</a:t>
            </a:fld>
            <a:endParaRPr lang="en-US" altLang="zh-CN"/>
          </a:p>
        </p:txBody>
      </p:sp>
    </p:spTree>
    <p:extLst>
      <p:ext uri="{BB962C8B-B14F-4D97-AF65-F5344CB8AC3E}">
        <p14:creationId xmlns:p14="http://schemas.microsoft.com/office/powerpoint/2010/main" val="2515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50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6BF2F33-D270-4C5A-A352-BF33D5A52BB3}" type="slidenum">
              <a:rPr lang="en-US" altLang="zh-CN" smtClean="0"/>
              <a:pPr eaLnBrk="1" hangingPunct="1"/>
              <a:t>11</a:t>
            </a:fld>
            <a:endParaRPr lang="en-US" altLang="zh-CN"/>
          </a:p>
        </p:txBody>
      </p:sp>
    </p:spTree>
    <p:extLst>
      <p:ext uri="{BB962C8B-B14F-4D97-AF65-F5344CB8AC3E}">
        <p14:creationId xmlns:p14="http://schemas.microsoft.com/office/powerpoint/2010/main" val="46629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512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C80896F-8ED7-42DE-B7F2-B2E1E75C4B6E}" type="slidenum">
              <a:rPr lang="en-US" altLang="zh-CN" smtClean="0"/>
              <a:pPr eaLnBrk="1" hangingPunct="1"/>
              <a:t>12</a:t>
            </a:fld>
            <a:endParaRPr lang="en-US" altLang="zh-CN"/>
          </a:p>
        </p:txBody>
      </p:sp>
    </p:spTree>
    <p:extLst>
      <p:ext uri="{BB962C8B-B14F-4D97-AF65-F5344CB8AC3E}">
        <p14:creationId xmlns:p14="http://schemas.microsoft.com/office/powerpoint/2010/main" val="184629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5B4D66E-D428-473C-9B16-85CCAB469746}" type="slidenum">
              <a:rPr lang="en-US" altLang="zh-CN" smtClean="0"/>
              <a:pPr eaLnBrk="1" hangingPunct="1"/>
              <a:t>13</a:t>
            </a:fld>
            <a:endParaRPr lang="en-US" altLang="zh-CN"/>
          </a:p>
        </p:txBody>
      </p:sp>
    </p:spTree>
    <p:extLst>
      <p:ext uri="{BB962C8B-B14F-4D97-AF65-F5344CB8AC3E}">
        <p14:creationId xmlns:p14="http://schemas.microsoft.com/office/powerpoint/2010/main" val="70451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採用分解合成的方法計算的總變異，有時會直接比取全部數據計算變異係數略大，這是因為分解合成的方法有時會引入重複計算導致合成後總變異偏大，但本例合成總變異係數為</a:t>
            </a:r>
            <a:r>
              <a:rPr lang="en-US" altLang="zh-CN" sz="1200" dirty="0"/>
              <a:t>3.03%</a:t>
            </a:r>
            <a:r>
              <a:rPr lang="zh-CN" altLang="en-US" sz="1200" dirty="0"/>
              <a:t>，取全部數據直接計算的變異係數為</a:t>
            </a:r>
            <a:r>
              <a:rPr lang="en-US" altLang="zh-CN" sz="1200" dirty="0"/>
              <a:t>2.99%</a:t>
            </a:r>
            <a:r>
              <a:rPr lang="zh-CN" altLang="en-US" sz="1200" dirty="0"/>
              <a:t>，二者幾乎相等，所以比較可信，不過從分解中可看出日間變異明顯大於其餘兩項，提示可能會有日間操作誤差引入。</a:t>
            </a:r>
            <a:endParaRPr lang="zh-CN" altLang="en-US" sz="1050" dirty="0"/>
          </a:p>
          <a:p>
            <a:endParaRPr lang="en-US" altLang="zh-CN" dirty="0">
              <a:latin typeface="Arial" pitchFamily="34" charset="0"/>
              <a:ea typeface="宋体" pitchFamily="2" charset="-122"/>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D31BC7C-7259-4345-B7E7-AA803F2A9560}" type="slidenum">
              <a:rPr lang="en-US" altLang="zh-CN" smtClean="0"/>
              <a:pPr eaLnBrk="1" hangingPunct="1"/>
              <a:t>14</a:t>
            </a:fld>
            <a:endParaRPr lang="en-US" altLang="zh-CN"/>
          </a:p>
        </p:txBody>
      </p:sp>
    </p:spTree>
    <p:extLst>
      <p:ext uri="{BB962C8B-B14F-4D97-AF65-F5344CB8AC3E}">
        <p14:creationId xmlns:p14="http://schemas.microsoft.com/office/powerpoint/2010/main" val="332548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15</a:t>
            </a:fld>
            <a:endParaRPr lang="en-US" altLang="zh-CN"/>
          </a:p>
        </p:txBody>
      </p:sp>
    </p:spTree>
    <p:extLst>
      <p:ext uri="{BB962C8B-B14F-4D97-AF65-F5344CB8AC3E}">
        <p14:creationId xmlns:p14="http://schemas.microsoft.com/office/powerpoint/2010/main" val="1125241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16</a:t>
            </a:fld>
            <a:endParaRPr lang="en-US" altLang="zh-CN"/>
          </a:p>
        </p:txBody>
      </p:sp>
    </p:spTree>
    <p:extLst>
      <p:ext uri="{BB962C8B-B14F-4D97-AF65-F5344CB8AC3E}">
        <p14:creationId xmlns:p14="http://schemas.microsoft.com/office/powerpoint/2010/main" val="2601334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德国联邦法律要求 不精密度</a:t>
            </a:r>
            <a:r>
              <a:rPr lang="en-US" altLang="zh-CN" dirty="0">
                <a:latin typeface="Arial" pitchFamily="34" charset="0"/>
                <a:ea typeface="宋体" pitchFamily="2" charset="-122"/>
              </a:rPr>
              <a:t>(</a:t>
            </a:r>
            <a:r>
              <a:rPr lang="en-US" altLang="zh-CN" dirty="0" err="1">
                <a:latin typeface="Arial" pitchFamily="34" charset="0"/>
                <a:ea typeface="宋体" pitchFamily="2" charset="-122"/>
              </a:rPr>
              <a:t>CVa</a:t>
            </a:r>
            <a:r>
              <a:rPr lang="en-US" altLang="zh-CN" dirty="0">
                <a:latin typeface="Arial" pitchFamily="34" charset="0"/>
                <a:ea typeface="宋体" pitchFamily="2" charset="-122"/>
              </a:rPr>
              <a:t>)</a:t>
            </a:r>
            <a:r>
              <a:rPr lang="zh-CN" altLang="en-US" dirty="0">
                <a:latin typeface="Arial" pitchFamily="34" charset="0"/>
                <a:ea typeface="宋体" pitchFamily="2" charset="-122"/>
              </a:rPr>
              <a:t>小于 </a:t>
            </a:r>
            <a:r>
              <a:rPr lang="en-US" altLang="zh-CN" dirty="0">
                <a:latin typeface="Arial" pitchFamily="34" charset="0"/>
                <a:ea typeface="宋体" pitchFamily="2" charset="-122"/>
              </a:rPr>
              <a:t>1/12 </a:t>
            </a:r>
            <a:r>
              <a:rPr lang="zh-CN" altLang="en-US" dirty="0">
                <a:latin typeface="Arial" pitchFamily="34" charset="0"/>
                <a:ea typeface="宋体" pitchFamily="2" charset="-122"/>
              </a:rPr>
              <a:t>参考区间。</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基于生物学变异的 不精密度可以要求 小于 </a:t>
            </a:r>
            <a:r>
              <a:rPr lang="en-US" altLang="zh-CN" dirty="0">
                <a:latin typeface="Arial" pitchFamily="34" charset="0"/>
                <a:ea typeface="宋体" pitchFamily="2" charset="-122"/>
              </a:rPr>
              <a:t>1/4 </a:t>
            </a:r>
            <a:r>
              <a:rPr lang="zh-CN" altLang="en-US" dirty="0">
                <a:latin typeface="Arial" pitchFamily="34" charset="0"/>
                <a:ea typeface="宋体" pitchFamily="2" charset="-122"/>
              </a:rPr>
              <a:t>个体内变异  或者  偏倚要求小于 </a:t>
            </a:r>
            <a:r>
              <a:rPr lang="en-US" altLang="zh-CN" dirty="0">
                <a:latin typeface="Arial" pitchFamily="34" charset="0"/>
                <a:ea typeface="宋体" pitchFamily="2" charset="-122"/>
              </a:rPr>
              <a:t>1/8 </a:t>
            </a:r>
            <a:r>
              <a:rPr lang="zh-CN" altLang="en-US" dirty="0">
                <a:latin typeface="Arial" pitchFamily="34" charset="0"/>
                <a:ea typeface="宋体" pitchFamily="2" charset="-122"/>
              </a:rPr>
              <a:t>个体内</a:t>
            </a:r>
            <a:r>
              <a:rPr lang="en-US" altLang="zh-CN" dirty="0">
                <a:latin typeface="Arial" pitchFamily="34" charset="0"/>
                <a:ea typeface="宋体" pitchFamily="2" charset="-122"/>
              </a:rPr>
              <a:t>+</a:t>
            </a:r>
            <a:r>
              <a:rPr lang="zh-CN" altLang="en-US" dirty="0">
                <a:latin typeface="Arial" pitchFamily="34" charset="0"/>
                <a:ea typeface="宋体" pitchFamily="2" charset="-122"/>
              </a:rPr>
              <a:t>个体间 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2298369-AEC5-4F3A-B26A-0AB47641CF0A}" type="slidenum">
              <a:rPr lang="en-US" altLang="zh-CN" smtClean="0"/>
              <a:pPr eaLnBrk="1" hangingPunct="1"/>
              <a:t>17</a:t>
            </a:fld>
            <a:endParaRPr lang="en-US" altLang="zh-CN"/>
          </a:p>
        </p:txBody>
      </p:sp>
    </p:spTree>
    <p:extLst>
      <p:ext uri="{BB962C8B-B14F-4D97-AF65-F5344CB8AC3E}">
        <p14:creationId xmlns:p14="http://schemas.microsoft.com/office/powerpoint/2010/main" val="1422210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18</a:t>
            </a:fld>
            <a:endParaRPr lang="en-US" altLang="zh-CN"/>
          </a:p>
        </p:txBody>
      </p:sp>
    </p:spTree>
    <p:extLst>
      <p:ext uri="{BB962C8B-B14F-4D97-AF65-F5344CB8AC3E}">
        <p14:creationId xmlns:p14="http://schemas.microsoft.com/office/powerpoint/2010/main" val="2484564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19</a:t>
            </a:fld>
            <a:endParaRPr lang="en-US" altLang="zh-CN"/>
          </a:p>
        </p:txBody>
      </p:sp>
    </p:spTree>
    <p:extLst>
      <p:ext uri="{BB962C8B-B14F-4D97-AF65-F5344CB8AC3E}">
        <p14:creationId xmlns:p14="http://schemas.microsoft.com/office/powerpoint/2010/main" val="316291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a:latin typeface="Arial" pitchFamily="34" charset="0"/>
                <a:ea typeface="宋体" pitchFamily="2" charset="-122"/>
              </a:rPr>
              <a:t>Westgard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Youden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zh-CN" altLang="en-US" dirty="0">
              <a:latin typeface="Arial" pitchFamily="34" charset="0"/>
              <a:ea typeface="宋体" pitchFamily="2" charset="-122"/>
            </a:endParaRPr>
          </a:p>
          <a:p>
            <a:pPr eaLnBrk="1" hangingPunct="1"/>
            <a:r>
              <a:rPr lang="zh-CN" altLang="en-US" sz="1200" dirty="0">
                <a:latin typeface="Arial" pitchFamily="34" charset="0"/>
                <a:ea typeface="宋体" pitchFamily="2" charset="-122"/>
              </a:rPr>
              <a:t>分析过程（</a:t>
            </a:r>
            <a:r>
              <a:rPr lang="en-US" altLang="zh-CN" sz="1200" dirty="0">
                <a:latin typeface="Arial" pitchFamily="34" charset="0"/>
                <a:ea typeface="宋体" pitchFamily="2" charset="-122"/>
              </a:rPr>
              <a:t>analysis process</a:t>
            </a:r>
            <a:r>
              <a:rPr lang="zh-CN" altLang="en-US" sz="1200" dirty="0">
                <a:latin typeface="Arial" pitchFamily="34" charset="0"/>
                <a:ea typeface="宋体" pitchFamily="2" charset="-122"/>
              </a:rPr>
              <a:t>）一词指的是产生可报告的分析结果所需的操作步骤、材料和仪器设备。</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分析过程包括两个部分：</a:t>
            </a:r>
            <a:r>
              <a:rPr lang="en-US" altLang="zh-CN" sz="1200" dirty="0">
                <a:latin typeface="Arial" pitchFamily="34" charset="0"/>
                <a:ea typeface="宋体" pitchFamily="2" charset="-122"/>
              </a:rPr>
              <a:t>1</a:t>
            </a:r>
            <a:r>
              <a:rPr lang="zh-CN" altLang="en-US" sz="1200" dirty="0">
                <a:latin typeface="Arial" pitchFamily="34" charset="0"/>
                <a:ea typeface="宋体" pitchFamily="2" charset="-122"/>
              </a:rPr>
              <a:t>、测定方法（</a:t>
            </a:r>
            <a:r>
              <a:rPr lang="en-US" altLang="zh-CN" sz="1200" dirty="0">
                <a:latin typeface="Arial" pitchFamily="34" charset="0"/>
                <a:ea typeface="宋体" pitchFamily="2" charset="-122"/>
              </a:rPr>
              <a:t>measurement procedure</a:t>
            </a:r>
            <a:r>
              <a:rPr lang="zh-CN" altLang="en-US" sz="1200" dirty="0">
                <a:latin typeface="Arial" pitchFamily="34" charset="0"/>
                <a:ea typeface="宋体" pitchFamily="2" charset="-122"/>
              </a:rPr>
              <a:t>），</a:t>
            </a:r>
            <a:r>
              <a:rPr lang="en-US" altLang="zh-CN" sz="1200" dirty="0">
                <a:latin typeface="Arial" pitchFamily="34" charset="0"/>
                <a:ea typeface="宋体" pitchFamily="2" charset="-122"/>
              </a:rPr>
              <a:t>2</a:t>
            </a:r>
            <a:r>
              <a:rPr lang="zh-CN" altLang="en-US" sz="1200" dirty="0">
                <a:latin typeface="Arial" pitchFamily="34" charset="0"/>
                <a:ea typeface="宋体" pitchFamily="2" charset="-122"/>
              </a:rPr>
              <a:t>、控制方法（</a:t>
            </a:r>
            <a:r>
              <a:rPr lang="en-US" altLang="zh-CN" sz="1200" dirty="0">
                <a:latin typeface="Arial" pitchFamily="34" charset="0"/>
                <a:ea typeface="宋体" pitchFamily="2" charset="-122"/>
              </a:rPr>
              <a:t>control procedure</a:t>
            </a:r>
            <a:r>
              <a:rPr lang="zh-CN" altLang="en-US" sz="1200" dirty="0">
                <a:latin typeface="Arial" pitchFamily="34" charset="0"/>
                <a:ea typeface="宋体" pitchFamily="2" charset="-122"/>
              </a:rPr>
              <a:t>）</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测定方法指的是具体的分析步骤，即获得分析结果的试剂、仪器及逐步使用说明。</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控制方法指的是分析过程的一部分，关注的是检验分析结果的正确性来确定它是否可靠及能否发出报告。</a:t>
            </a:r>
            <a:endParaRPr lang="en-US" altLang="zh-CN" sz="1200" dirty="0">
              <a:latin typeface="Arial" pitchFamily="34" charset="0"/>
              <a:ea typeface="宋体" pitchFamily="2" charset="-122"/>
            </a:endParaRPr>
          </a:p>
          <a:p>
            <a:pPr eaLnBrk="1" hangingPunct="1"/>
            <a:endParaRPr lang="zh-CN" altLang="en-US" sz="1200" dirty="0">
              <a:latin typeface="Arial" pitchFamily="34" charset="0"/>
              <a:ea typeface="宋体" pitchFamily="2" charset="-122"/>
            </a:endParaRPr>
          </a:p>
          <a:p>
            <a:pPr eaLnBrk="1" hangingPunct="1"/>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埃森哈特</a:t>
            </a:r>
            <a:r>
              <a:rPr lang="en-US" altLang="zh-CN" sz="1200" dirty="0">
                <a:latin typeface="Arial" pitchFamily="34" charset="0"/>
                <a:ea typeface="宋体" pitchFamily="2" charset="-122"/>
              </a:rPr>
              <a:t>(</a:t>
            </a:r>
            <a:r>
              <a:rPr lang="en-US" altLang="zh-CN" sz="1200" dirty="0" err="1">
                <a:latin typeface="Arial" pitchFamily="34" charset="0"/>
                <a:ea typeface="宋体" pitchFamily="2" charset="-122"/>
              </a:rPr>
              <a:t>Eisenhart</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a:t>
            </a:r>
            <a:r>
              <a:rPr lang="en-US" altLang="zh-CN" sz="1200" dirty="0">
                <a:latin typeface="Arial" pitchFamily="34" charset="0"/>
                <a:ea typeface="宋体" pitchFamily="2" charset="-122"/>
              </a:rPr>
              <a:t>1963 </a:t>
            </a:r>
            <a:r>
              <a:rPr lang="zh-CN" altLang="en-US" sz="1200" dirty="0">
                <a:latin typeface="Arial" pitchFamily="34" charset="0"/>
                <a:ea typeface="宋体" pitchFamily="2" charset="-122"/>
              </a:rPr>
              <a:t>年</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美国国家标准局</a:t>
            </a:r>
            <a:r>
              <a:rPr lang="en-US" altLang="zh-CN" sz="1200" dirty="0">
                <a:latin typeface="Arial" pitchFamily="34" charset="0"/>
                <a:ea typeface="宋体" pitchFamily="2" charset="-122"/>
              </a:rPr>
              <a:t>(NBS)</a:t>
            </a:r>
            <a:r>
              <a:rPr lang="zh-CN" altLang="en-US" sz="1200" dirty="0">
                <a:latin typeface="Arial" pitchFamily="34" charset="0"/>
                <a:ea typeface="宋体" pitchFamily="2" charset="-122"/>
              </a:rPr>
              <a:t>的数理统计专家埃森哈特</a:t>
            </a:r>
            <a:r>
              <a:rPr lang="en-US" altLang="zh-CN" sz="1200" dirty="0">
                <a:latin typeface="Arial" pitchFamily="34" charset="0"/>
                <a:ea typeface="宋体" pitchFamily="2" charset="-122"/>
              </a:rPr>
              <a:t>(</a:t>
            </a:r>
            <a:r>
              <a:rPr lang="en-US" altLang="zh-CN" sz="1200" dirty="0" err="1">
                <a:latin typeface="Arial" pitchFamily="34" charset="0"/>
                <a:ea typeface="宋体" pitchFamily="2" charset="-122"/>
              </a:rPr>
              <a:t>Eisenhart</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建议用 测量不确定度。 </a:t>
            </a:r>
            <a:r>
              <a:rPr lang="en-US" altLang="zh-CN" sz="1200" dirty="0">
                <a:latin typeface="Arial" pitchFamily="34" charset="0"/>
                <a:ea typeface="宋体" pitchFamily="2" charset="-122"/>
              </a:rPr>
              <a:t>1970 </a:t>
            </a:r>
            <a:r>
              <a:rPr lang="zh-CN" altLang="en-US" sz="1200" dirty="0">
                <a:latin typeface="Arial" pitchFamily="34" charset="0"/>
                <a:ea typeface="宋体" pitchFamily="2" charset="-122"/>
              </a:rPr>
              <a:t>年前后</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一些计量学和其他领域学者</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逐渐使用不确定一词。</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以上注释来源于：百度百科。</a:t>
            </a:r>
          </a:p>
          <a:p>
            <a:endParaRPr lang="en-US" altLang="zh-CN" dirty="0">
              <a:latin typeface="Arial" pitchFamily="34" charset="0"/>
              <a:ea typeface="宋体" pitchFamily="2" charset="-122"/>
            </a:endParaRPr>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9410A67-74D6-422F-BEB1-C6467BFB9954}" type="slidenum">
              <a:rPr lang="en-US" altLang="zh-CN" smtClean="0"/>
              <a:pPr eaLnBrk="1" hangingPunct="1"/>
              <a:t>2</a:t>
            </a:fld>
            <a:endParaRPr lang="en-US" altLang="zh-CN"/>
          </a:p>
        </p:txBody>
      </p:sp>
    </p:spTree>
    <p:extLst>
      <p:ext uri="{BB962C8B-B14F-4D97-AF65-F5344CB8AC3E}">
        <p14:creationId xmlns:p14="http://schemas.microsoft.com/office/powerpoint/2010/main" val="1160713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20</a:t>
            </a:fld>
            <a:endParaRPr lang="en-US" altLang="zh-CN"/>
          </a:p>
        </p:txBody>
      </p:sp>
    </p:spTree>
    <p:extLst>
      <p:ext uri="{BB962C8B-B14F-4D97-AF65-F5344CB8AC3E}">
        <p14:creationId xmlns:p14="http://schemas.microsoft.com/office/powerpoint/2010/main" val="3445644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21</a:t>
            </a:fld>
            <a:endParaRPr lang="en-US" altLang="zh-CN"/>
          </a:p>
        </p:txBody>
      </p:sp>
    </p:spTree>
    <p:extLst>
      <p:ext uri="{BB962C8B-B14F-4D97-AF65-F5344CB8AC3E}">
        <p14:creationId xmlns:p14="http://schemas.microsoft.com/office/powerpoint/2010/main" val="2345952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22</a:t>
            </a:fld>
            <a:endParaRPr lang="en-US" altLang="zh-CN"/>
          </a:p>
        </p:txBody>
      </p:sp>
    </p:spTree>
    <p:extLst>
      <p:ext uri="{BB962C8B-B14F-4D97-AF65-F5344CB8AC3E}">
        <p14:creationId xmlns:p14="http://schemas.microsoft.com/office/powerpoint/2010/main" val="3474795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23</a:t>
            </a:fld>
            <a:endParaRPr lang="en-US" altLang="zh-CN"/>
          </a:p>
        </p:txBody>
      </p:sp>
    </p:spTree>
    <p:extLst>
      <p:ext uri="{BB962C8B-B14F-4D97-AF65-F5344CB8AC3E}">
        <p14:creationId xmlns:p14="http://schemas.microsoft.com/office/powerpoint/2010/main" val="2586579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24</a:t>
            </a:fld>
            <a:endParaRPr lang="en-US" altLang="zh-CN"/>
          </a:p>
        </p:txBody>
      </p:sp>
    </p:spTree>
    <p:extLst>
      <p:ext uri="{BB962C8B-B14F-4D97-AF65-F5344CB8AC3E}">
        <p14:creationId xmlns:p14="http://schemas.microsoft.com/office/powerpoint/2010/main" val="2562545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25</a:t>
            </a:fld>
            <a:endParaRPr lang="en-US" altLang="zh-CN"/>
          </a:p>
        </p:txBody>
      </p:sp>
    </p:spTree>
    <p:extLst>
      <p:ext uri="{BB962C8B-B14F-4D97-AF65-F5344CB8AC3E}">
        <p14:creationId xmlns:p14="http://schemas.microsoft.com/office/powerpoint/2010/main" val="3783810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latin typeface="Arial" pitchFamily="34" charset="0"/>
                <a:ea typeface="宋体" pitchFamily="2" charset="-122"/>
              </a:rPr>
              <a:t>óptimas</a:t>
            </a:r>
            <a:r>
              <a:rPr lang="en-US" altLang="zh-CN" dirty="0">
                <a:latin typeface="Arial" pitchFamily="34" charset="0"/>
                <a:ea typeface="宋体" pitchFamily="2" charset="-122"/>
              </a:rPr>
              <a:t> </a:t>
            </a:r>
            <a:r>
              <a:rPr lang="en-US" altLang="zh-CN" dirty="0" err="1">
                <a:latin typeface="Arial" pitchFamily="34" charset="0"/>
                <a:ea typeface="宋体" pitchFamily="2" charset="-122"/>
              </a:rPr>
              <a:t>precisión</a:t>
            </a:r>
            <a:r>
              <a:rPr lang="en-US" altLang="zh-CN" dirty="0">
                <a:latin typeface="Arial" pitchFamily="34" charset="0"/>
                <a:ea typeface="宋体" pitchFamily="2" charset="-122"/>
              </a:rPr>
              <a:t> : </a:t>
            </a:r>
            <a:r>
              <a:rPr lang="zh-CN" altLang="en-US" dirty="0">
                <a:latin typeface="Arial" pitchFamily="34" charset="0"/>
                <a:ea typeface="宋体" pitchFamily="2" charset="-122"/>
              </a:rPr>
              <a:t>最佳的精密度指标；</a:t>
            </a:r>
            <a:r>
              <a:rPr lang="en-US" altLang="zh-CN" dirty="0" err="1">
                <a:latin typeface="Arial" pitchFamily="34" charset="0"/>
                <a:ea typeface="宋体" pitchFamily="2" charset="-122"/>
              </a:rPr>
              <a:t>deseables</a:t>
            </a:r>
            <a:r>
              <a:rPr lang="en-US" altLang="zh-CN" dirty="0">
                <a:latin typeface="Arial" pitchFamily="34" charset="0"/>
                <a:ea typeface="宋体" pitchFamily="2" charset="-122"/>
              </a:rPr>
              <a:t> </a:t>
            </a:r>
            <a:r>
              <a:rPr lang="en-US" altLang="zh-CN" dirty="0" err="1">
                <a:latin typeface="Arial" pitchFamily="34" charset="0"/>
                <a:ea typeface="宋体" pitchFamily="2" charset="-122"/>
              </a:rPr>
              <a:t>precisión</a:t>
            </a:r>
            <a:r>
              <a:rPr lang="en-US" altLang="zh-CN" dirty="0">
                <a:latin typeface="Arial" pitchFamily="34" charset="0"/>
                <a:ea typeface="宋体" pitchFamily="2" charset="-122"/>
              </a:rPr>
              <a:t> </a:t>
            </a:r>
            <a:r>
              <a:rPr lang="zh-CN" altLang="en-US" dirty="0">
                <a:latin typeface="Arial" pitchFamily="34" charset="0"/>
                <a:ea typeface="宋体" pitchFamily="2" charset="-122"/>
              </a:rPr>
              <a:t>：可接受的精密度指标。</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CVI</a:t>
            </a:r>
            <a:r>
              <a:rPr lang="zh-CN" altLang="en-US" dirty="0">
                <a:latin typeface="Arial" pitchFamily="34" charset="0"/>
                <a:ea typeface="宋体" pitchFamily="2" charset="-122"/>
              </a:rPr>
              <a:t>：个体内变异，</a:t>
            </a:r>
            <a:r>
              <a:rPr lang="en-US" altLang="zh-CN" dirty="0">
                <a:latin typeface="Arial" pitchFamily="34" charset="0"/>
                <a:ea typeface="宋体" pitchFamily="2" charset="-122"/>
              </a:rPr>
              <a:t>CVG</a:t>
            </a:r>
            <a:r>
              <a:rPr lang="zh-CN" altLang="en-US" dirty="0">
                <a:latin typeface="Arial" pitchFamily="34" charset="0"/>
                <a:ea typeface="宋体" pitchFamily="2" charset="-122"/>
              </a:rPr>
              <a:t>：个体间变异。</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最佳的精密度指标是</a:t>
            </a:r>
            <a:r>
              <a:rPr lang="en-US" altLang="zh-CN" dirty="0">
                <a:latin typeface="Arial" pitchFamily="34" charset="0"/>
                <a:ea typeface="宋体" pitchFamily="2" charset="-122"/>
              </a:rPr>
              <a:t>1/4</a:t>
            </a:r>
            <a:r>
              <a:rPr lang="zh-CN" altLang="en-US" dirty="0">
                <a:latin typeface="Arial" pitchFamily="34" charset="0"/>
                <a:ea typeface="宋体" pitchFamily="2" charset="-122"/>
              </a:rPr>
              <a:t>倍的个体内变异，可接受的是</a:t>
            </a:r>
            <a:r>
              <a:rPr lang="en-US" altLang="zh-CN" dirty="0">
                <a:latin typeface="Arial" pitchFamily="34" charset="0"/>
                <a:ea typeface="宋体" pitchFamily="2" charset="-122"/>
              </a:rPr>
              <a:t>1/2</a:t>
            </a:r>
            <a:r>
              <a:rPr lang="zh-CN" altLang="en-US" dirty="0">
                <a:latin typeface="Arial" pitchFamily="34" charset="0"/>
                <a:ea typeface="宋体" pitchFamily="2" charset="-122"/>
              </a:rPr>
              <a:t>倍的个体内变异。</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ES(%)</a:t>
            </a:r>
            <a:r>
              <a:rPr lang="zh-CN" altLang="en-US" dirty="0">
                <a:latin typeface="Arial" pitchFamily="34" charset="0"/>
                <a:ea typeface="宋体" pitchFamily="2" charset="-122"/>
              </a:rPr>
              <a:t>：偏倚接受标准；</a:t>
            </a:r>
            <a:r>
              <a:rPr lang="en-US" altLang="zh-CN" dirty="0">
                <a:latin typeface="Arial" pitchFamily="34" charset="0"/>
                <a:ea typeface="宋体" pitchFamily="2" charset="-122"/>
              </a:rPr>
              <a:t>ET(%)</a:t>
            </a:r>
            <a:r>
              <a:rPr lang="zh-CN" altLang="en-US" dirty="0">
                <a:latin typeface="Arial" pitchFamily="34" charset="0"/>
                <a:ea typeface="宋体" pitchFamily="2" charset="-122"/>
              </a:rPr>
              <a:t>：总误差接受标准。</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26</a:t>
            </a:fld>
            <a:endParaRPr lang="en-US" altLang="zh-CN"/>
          </a:p>
        </p:txBody>
      </p:sp>
    </p:spTree>
    <p:extLst>
      <p:ext uri="{BB962C8B-B14F-4D97-AF65-F5344CB8AC3E}">
        <p14:creationId xmlns:p14="http://schemas.microsoft.com/office/powerpoint/2010/main" val="105376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27</a:t>
            </a:fld>
            <a:endParaRPr lang="en-US" altLang="zh-CN"/>
          </a:p>
        </p:txBody>
      </p:sp>
    </p:spTree>
    <p:extLst>
      <p:ext uri="{BB962C8B-B14F-4D97-AF65-F5344CB8AC3E}">
        <p14:creationId xmlns:p14="http://schemas.microsoft.com/office/powerpoint/2010/main" val="2628593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28</a:t>
            </a:fld>
            <a:endParaRPr lang="en-US" altLang="zh-CN"/>
          </a:p>
        </p:txBody>
      </p:sp>
    </p:spTree>
    <p:extLst>
      <p:ext uri="{BB962C8B-B14F-4D97-AF65-F5344CB8AC3E}">
        <p14:creationId xmlns:p14="http://schemas.microsoft.com/office/powerpoint/2010/main" val="1836788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29</a:t>
            </a:fld>
            <a:endParaRPr lang="en-US" altLang="zh-CN"/>
          </a:p>
        </p:txBody>
      </p:sp>
    </p:spTree>
    <p:extLst>
      <p:ext uri="{BB962C8B-B14F-4D97-AF65-F5344CB8AC3E}">
        <p14:creationId xmlns:p14="http://schemas.microsoft.com/office/powerpoint/2010/main" val="2109174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3</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30</a:t>
            </a:fld>
            <a:endParaRPr lang="en-US" altLang="zh-CN"/>
          </a:p>
        </p:txBody>
      </p:sp>
    </p:spTree>
    <p:extLst>
      <p:ext uri="{BB962C8B-B14F-4D97-AF65-F5344CB8AC3E}">
        <p14:creationId xmlns:p14="http://schemas.microsoft.com/office/powerpoint/2010/main" val="1852739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31</a:t>
            </a:fld>
            <a:endParaRPr lang="en-US" altLang="zh-CN"/>
          </a:p>
        </p:txBody>
      </p:sp>
    </p:spTree>
    <p:extLst>
      <p:ext uri="{BB962C8B-B14F-4D97-AF65-F5344CB8AC3E}">
        <p14:creationId xmlns:p14="http://schemas.microsoft.com/office/powerpoint/2010/main" val="2676191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32</a:t>
            </a:fld>
            <a:endParaRPr lang="en-US" altLang="zh-CN"/>
          </a:p>
        </p:txBody>
      </p:sp>
    </p:spTree>
    <p:extLst>
      <p:ext uri="{BB962C8B-B14F-4D97-AF65-F5344CB8AC3E}">
        <p14:creationId xmlns:p14="http://schemas.microsoft.com/office/powerpoint/2010/main" val="3198879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33</a:t>
            </a:fld>
            <a:endParaRPr lang="en-US" altLang="zh-CN"/>
          </a:p>
        </p:txBody>
      </p:sp>
    </p:spTree>
    <p:extLst>
      <p:ext uri="{BB962C8B-B14F-4D97-AF65-F5344CB8AC3E}">
        <p14:creationId xmlns:p14="http://schemas.microsoft.com/office/powerpoint/2010/main" val="3734836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34</a:t>
            </a:fld>
            <a:endParaRPr lang="en-US" altLang="zh-CN"/>
          </a:p>
        </p:txBody>
      </p:sp>
    </p:spTree>
    <p:extLst>
      <p:ext uri="{BB962C8B-B14F-4D97-AF65-F5344CB8AC3E}">
        <p14:creationId xmlns:p14="http://schemas.microsoft.com/office/powerpoint/2010/main" val="401054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Ⅱ</a:t>
            </a:r>
            <a:r>
              <a:rPr lang="zh-CN" altLang="en-US" dirty="0">
                <a:latin typeface="Arial" pitchFamily="34" charset="0"/>
                <a:ea typeface="宋体" pitchFamily="2" charset="-122"/>
              </a:rPr>
              <a:t>型錯誤概率</a:t>
            </a:r>
            <a:r>
              <a:rPr lang="en-US" altLang="zh-CN" dirty="0">
                <a:latin typeface="Arial" pitchFamily="34" charset="0"/>
                <a:ea typeface="宋体" pitchFamily="2" charset="-122"/>
              </a:rPr>
              <a:t>(</a:t>
            </a:r>
            <a:r>
              <a:rPr lang="el-GR" altLang="zh-CN" dirty="0">
                <a:latin typeface="Arial" pitchFamily="34" charset="0"/>
                <a:ea typeface="宋体" pitchFamily="2" charset="-122"/>
              </a:rPr>
              <a:t>β)</a:t>
            </a:r>
            <a:r>
              <a:rPr lang="zh-CN" altLang="en-US" dirty="0">
                <a:latin typeface="Arial" pitchFamily="34" charset="0"/>
                <a:ea typeface="宋体" pitchFamily="2" charset="-122"/>
              </a:rPr>
              <a:t>，就是「假陰性率」。</a:t>
            </a:r>
            <a:endParaRPr lang="en-US" altLang="zh-CN" dirty="0">
              <a:latin typeface="Arial" pitchFamily="34" charset="0"/>
              <a:ea typeface="宋体" pitchFamily="2" charset="-122"/>
            </a:endParaRPr>
          </a:p>
          <a:p>
            <a:r>
              <a:rPr lang="en-US" altLang="zh-TW" dirty="0">
                <a:latin typeface="Arial" pitchFamily="34" charset="0"/>
                <a:ea typeface="宋体" pitchFamily="2" charset="-122"/>
              </a:rPr>
              <a:t>Ⅰ</a:t>
            </a:r>
            <a:r>
              <a:rPr lang="zh-TW" altLang="en-US" dirty="0">
                <a:latin typeface="Arial" pitchFamily="34" charset="0"/>
                <a:ea typeface="宋体" pitchFamily="2" charset="-122"/>
              </a:rPr>
              <a:t>型錯誤</a:t>
            </a:r>
            <a:r>
              <a:rPr lang="zh-CN" altLang="en-US" dirty="0">
                <a:latin typeface="Arial" pitchFamily="34" charset="0"/>
                <a:ea typeface="宋体" pitchFamily="2" charset="-122"/>
              </a:rPr>
              <a:t>概率</a:t>
            </a:r>
            <a:r>
              <a:rPr lang="en-US" altLang="zh-TW" dirty="0">
                <a:latin typeface="Arial" pitchFamily="34" charset="0"/>
                <a:ea typeface="宋体" pitchFamily="2" charset="-122"/>
              </a:rPr>
              <a:t>(α)</a:t>
            </a:r>
            <a:r>
              <a:rPr lang="zh-CN" altLang="en-US" dirty="0">
                <a:latin typeface="Arial" pitchFamily="34" charset="0"/>
                <a:ea typeface="宋体" pitchFamily="2" charset="-122"/>
              </a:rPr>
              <a:t>，就是「假陽性率」。</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35</a:t>
            </a:fld>
            <a:endParaRPr lang="en-US" altLang="zh-CN"/>
          </a:p>
        </p:txBody>
      </p:sp>
    </p:spTree>
    <p:extLst>
      <p:ext uri="{BB962C8B-B14F-4D97-AF65-F5344CB8AC3E}">
        <p14:creationId xmlns:p14="http://schemas.microsoft.com/office/powerpoint/2010/main" val="726293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36</a:t>
            </a:fld>
            <a:endParaRPr lang="en-US" altLang="zh-CN"/>
          </a:p>
        </p:txBody>
      </p:sp>
    </p:spTree>
    <p:extLst>
      <p:ext uri="{BB962C8B-B14F-4D97-AF65-F5344CB8AC3E}">
        <p14:creationId xmlns:p14="http://schemas.microsoft.com/office/powerpoint/2010/main" val="497329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37</a:t>
            </a:fld>
            <a:endParaRPr lang="en-US" altLang="zh-CN"/>
          </a:p>
        </p:txBody>
      </p:sp>
    </p:spTree>
    <p:extLst>
      <p:ext uri="{BB962C8B-B14F-4D97-AF65-F5344CB8AC3E}">
        <p14:creationId xmlns:p14="http://schemas.microsoft.com/office/powerpoint/2010/main" val="867562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38</a:t>
            </a:fld>
            <a:endParaRPr lang="en-US" altLang="zh-CN"/>
          </a:p>
        </p:txBody>
      </p:sp>
    </p:spTree>
    <p:extLst>
      <p:ext uri="{BB962C8B-B14F-4D97-AF65-F5344CB8AC3E}">
        <p14:creationId xmlns:p14="http://schemas.microsoft.com/office/powerpoint/2010/main" val="127030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39</a:t>
            </a:fld>
            <a:endParaRPr lang="en-US" altLang="zh-CN"/>
          </a:p>
        </p:txBody>
      </p:sp>
    </p:spTree>
    <p:extLst>
      <p:ext uri="{BB962C8B-B14F-4D97-AF65-F5344CB8AC3E}">
        <p14:creationId xmlns:p14="http://schemas.microsoft.com/office/powerpoint/2010/main" val="167549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4</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40</a:t>
            </a:fld>
            <a:endParaRPr lang="en-US" altLang="zh-CN"/>
          </a:p>
        </p:txBody>
      </p:sp>
    </p:spTree>
    <p:extLst>
      <p:ext uri="{BB962C8B-B14F-4D97-AF65-F5344CB8AC3E}">
        <p14:creationId xmlns:p14="http://schemas.microsoft.com/office/powerpoint/2010/main" val="1007995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41</a:t>
            </a:fld>
            <a:endParaRPr lang="en-US" altLang="zh-CN"/>
          </a:p>
        </p:txBody>
      </p:sp>
    </p:spTree>
    <p:extLst>
      <p:ext uri="{BB962C8B-B14F-4D97-AF65-F5344CB8AC3E}">
        <p14:creationId xmlns:p14="http://schemas.microsoft.com/office/powerpoint/2010/main" val="3585670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42</a:t>
            </a:fld>
            <a:endParaRPr lang="en-US" altLang="zh-CN"/>
          </a:p>
        </p:txBody>
      </p:sp>
    </p:spTree>
    <p:extLst>
      <p:ext uri="{BB962C8B-B14F-4D97-AF65-F5344CB8AC3E}">
        <p14:creationId xmlns:p14="http://schemas.microsoft.com/office/powerpoint/2010/main" val="3894417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43</a:t>
            </a:fld>
            <a:endParaRPr lang="en-US" altLang="zh-CN"/>
          </a:p>
        </p:txBody>
      </p:sp>
    </p:spTree>
    <p:extLst>
      <p:ext uri="{BB962C8B-B14F-4D97-AF65-F5344CB8AC3E}">
        <p14:creationId xmlns:p14="http://schemas.microsoft.com/office/powerpoint/2010/main" val="2579763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44</a:t>
            </a:fld>
            <a:endParaRPr lang="en-US" altLang="zh-CN"/>
          </a:p>
        </p:txBody>
      </p:sp>
    </p:spTree>
    <p:extLst>
      <p:ext uri="{BB962C8B-B14F-4D97-AF65-F5344CB8AC3E}">
        <p14:creationId xmlns:p14="http://schemas.microsoft.com/office/powerpoint/2010/main" val="167102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45</a:t>
            </a:fld>
            <a:endParaRPr lang="en-US" altLang="zh-CN"/>
          </a:p>
        </p:txBody>
      </p:sp>
    </p:spTree>
    <p:extLst>
      <p:ext uri="{BB962C8B-B14F-4D97-AF65-F5344CB8AC3E}">
        <p14:creationId xmlns:p14="http://schemas.microsoft.com/office/powerpoint/2010/main" val="1414446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46</a:t>
            </a:fld>
            <a:endParaRPr lang="en-US" altLang="zh-CN"/>
          </a:p>
        </p:txBody>
      </p:sp>
    </p:spTree>
    <p:extLst>
      <p:ext uri="{BB962C8B-B14F-4D97-AF65-F5344CB8AC3E}">
        <p14:creationId xmlns:p14="http://schemas.microsoft.com/office/powerpoint/2010/main" val="1448213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47</a:t>
            </a:fld>
            <a:endParaRPr lang="en-US" altLang="zh-CN"/>
          </a:p>
        </p:txBody>
      </p:sp>
    </p:spTree>
    <p:extLst>
      <p:ext uri="{BB962C8B-B14F-4D97-AF65-F5344CB8AC3E}">
        <p14:creationId xmlns:p14="http://schemas.microsoft.com/office/powerpoint/2010/main" val="2357090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48</a:t>
            </a:fld>
            <a:endParaRPr lang="en-US" altLang="zh-CN"/>
          </a:p>
        </p:txBody>
      </p:sp>
    </p:spTree>
    <p:extLst>
      <p:ext uri="{BB962C8B-B14F-4D97-AF65-F5344CB8AC3E}">
        <p14:creationId xmlns:p14="http://schemas.microsoft.com/office/powerpoint/2010/main" val="1750499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49</a:t>
            </a:fld>
            <a:endParaRPr lang="en-US" altLang="zh-CN"/>
          </a:p>
        </p:txBody>
      </p:sp>
    </p:spTree>
    <p:extLst>
      <p:ext uri="{BB962C8B-B14F-4D97-AF65-F5344CB8AC3E}">
        <p14:creationId xmlns:p14="http://schemas.microsoft.com/office/powerpoint/2010/main" val="35923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5</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50</a:t>
            </a:fld>
            <a:endParaRPr lang="en-US" altLang="zh-CN"/>
          </a:p>
        </p:txBody>
      </p:sp>
    </p:spTree>
    <p:extLst>
      <p:ext uri="{BB962C8B-B14F-4D97-AF65-F5344CB8AC3E}">
        <p14:creationId xmlns:p14="http://schemas.microsoft.com/office/powerpoint/2010/main" val="2364915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51</a:t>
            </a:fld>
            <a:endParaRPr lang="en-US" altLang="zh-CN"/>
          </a:p>
        </p:txBody>
      </p:sp>
    </p:spTree>
    <p:extLst>
      <p:ext uri="{BB962C8B-B14F-4D97-AF65-F5344CB8AC3E}">
        <p14:creationId xmlns:p14="http://schemas.microsoft.com/office/powerpoint/2010/main" val="1959761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52</a:t>
            </a:fld>
            <a:endParaRPr lang="en-US" altLang="zh-CN"/>
          </a:p>
        </p:txBody>
      </p:sp>
    </p:spTree>
    <p:extLst>
      <p:ext uri="{BB962C8B-B14F-4D97-AF65-F5344CB8AC3E}">
        <p14:creationId xmlns:p14="http://schemas.microsoft.com/office/powerpoint/2010/main" val="448093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a:latin typeface="Arial" pitchFamily="34" charset="0"/>
                <a:ea typeface="宋体" pitchFamily="2" charset="-122"/>
              </a:rPr>
              <a:t>Westgard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Youden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864FD5E-C545-4328-8E53-6EE4EF0F174D}" type="slidenum">
              <a:rPr lang="en-US" altLang="zh-CN" smtClean="0"/>
              <a:pPr eaLnBrk="1" hangingPunct="1"/>
              <a:t>53</a:t>
            </a:fld>
            <a:endParaRPr lang="en-US" altLang="zh-CN"/>
          </a:p>
        </p:txBody>
      </p:sp>
    </p:spTree>
    <p:extLst>
      <p:ext uri="{BB962C8B-B14F-4D97-AF65-F5344CB8AC3E}">
        <p14:creationId xmlns:p14="http://schemas.microsoft.com/office/powerpoint/2010/main" val="770427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864FD5E-C545-4328-8E53-6EE4EF0F174D}" type="slidenum">
              <a:rPr lang="en-US" altLang="zh-CN" smtClean="0"/>
              <a:pPr eaLnBrk="1" hangingPunct="1"/>
              <a:t>54</a:t>
            </a:fld>
            <a:endParaRPr lang="en-US" altLang="zh-CN"/>
          </a:p>
        </p:txBody>
      </p:sp>
    </p:spTree>
    <p:extLst>
      <p:ext uri="{BB962C8B-B14F-4D97-AF65-F5344CB8AC3E}">
        <p14:creationId xmlns:p14="http://schemas.microsoft.com/office/powerpoint/2010/main" val="1842912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随机误差和系统误差，</a:t>
            </a:r>
            <a:r>
              <a:rPr lang="zh-TW" altLang="en-US" dirty="0">
                <a:ea typeface="宋体" pitchFamily="2" charset="-122"/>
              </a:rPr>
              <a:t>通常都用</a:t>
            </a:r>
            <a:r>
              <a:rPr lang="zh-CN" altLang="en-US" dirty="0">
                <a:ea typeface="宋体" pitchFamily="2" charset="-122"/>
              </a:rPr>
              <a:t>标准差</a:t>
            </a:r>
            <a:r>
              <a:rPr lang="zh-TW" altLang="en-US" dirty="0">
                <a:ea typeface="宋体" pitchFamily="2" charset="-122"/>
              </a:rPr>
              <a:t>的</a:t>
            </a:r>
            <a:r>
              <a:rPr lang="zh-CN" altLang="en-US" dirty="0">
                <a:ea typeface="宋体" pitchFamily="2" charset="-122"/>
              </a:rPr>
              <a:t>倍数来</a:t>
            </a:r>
            <a:r>
              <a:rPr lang="zh-TW" altLang="en-US" dirty="0">
                <a:ea typeface="宋体" pitchFamily="2" charset="-122"/>
              </a:rPr>
              <a:t>表示</a:t>
            </a:r>
            <a:r>
              <a:rPr lang="zh-CN" altLang="en-US" dirty="0">
                <a:ea typeface="宋体" pitchFamily="2" charset="-122"/>
              </a:rPr>
              <a:t>，随机误差直接表示为分析方法标准差的倍数，系统误差表示为均值改变量再除以分析方法的标准差。</a:t>
            </a:r>
            <a:endParaRPr lang="en-US" altLang="zh-CN" dirty="0">
              <a:ea typeface="宋体" pitchFamily="2" charset="-122"/>
            </a:endParaRPr>
          </a:p>
          <a:p>
            <a:r>
              <a:rPr lang="zh-CN" altLang="en-US" dirty="0">
                <a:ea typeface="宋体" pitchFamily="2" charset="-122"/>
              </a:rPr>
              <a:t>比如，随机误差的系数 </a:t>
            </a:r>
            <a:r>
              <a:rPr lang="en-US" altLang="zh-CN" dirty="0">
                <a:ea typeface="宋体" pitchFamily="2" charset="-122"/>
              </a:rPr>
              <a:t>△RE </a:t>
            </a:r>
            <a:r>
              <a:rPr lang="zh-CN" altLang="en-US" dirty="0">
                <a:ea typeface="宋体" pitchFamily="2" charset="-122"/>
              </a:rPr>
              <a:t>如是 </a:t>
            </a:r>
            <a:r>
              <a:rPr lang="en-US" altLang="zh-CN" dirty="0">
                <a:ea typeface="宋体" pitchFamily="2" charset="-122"/>
              </a:rPr>
              <a:t>1</a:t>
            </a:r>
            <a:r>
              <a:rPr lang="zh-CN" altLang="en-US" dirty="0">
                <a:ea typeface="宋体" pitchFamily="2" charset="-122"/>
              </a:rPr>
              <a:t>，则表示没有随机误差产生，系统误差的系数 </a:t>
            </a:r>
            <a:r>
              <a:rPr lang="en-US" altLang="zh-CN" dirty="0">
                <a:ea typeface="宋体" pitchFamily="2" charset="-122"/>
              </a:rPr>
              <a:t>△SE </a:t>
            </a:r>
            <a:r>
              <a:rPr lang="zh-CN" altLang="en-US" dirty="0">
                <a:ea typeface="宋体" pitchFamily="2" charset="-122"/>
              </a:rPr>
              <a:t>如是 </a:t>
            </a:r>
            <a:r>
              <a:rPr lang="en-US" altLang="zh-CN" dirty="0">
                <a:ea typeface="宋体" pitchFamily="2" charset="-122"/>
              </a:rPr>
              <a:t>0</a:t>
            </a:r>
            <a:r>
              <a:rPr lang="zh-CN" altLang="en-US" dirty="0">
                <a:ea typeface="宋体" pitchFamily="2" charset="-122"/>
              </a:rPr>
              <a:t>，则表示没有系统误差（偏倚）产生。</a:t>
            </a:r>
            <a:endParaRPr lang="en-US" altLang="zh-CN" dirty="0">
              <a:ea typeface="宋体" pitchFamily="2" charset="-122"/>
            </a:endParaRPr>
          </a:p>
          <a:p>
            <a:r>
              <a:rPr lang="zh-CN" altLang="en-US" dirty="0">
                <a:ea typeface="宋体" pitchFamily="2" charset="-122"/>
              </a:rPr>
              <a:t>這種表示方法的好处是，在 均值 </a:t>
            </a:r>
            <a:r>
              <a:rPr lang="en-US" altLang="zh-CN" dirty="0">
                <a:ea typeface="宋体" pitchFamily="2" charset="-122"/>
              </a:rPr>
              <a:t>— </a:t>
            </a:r>
            <a:r>
              <a:rPr lang="zh-CN" altLang="en-US" dirty="0">
                <a:ea typeface="宋体" pitchFamily="2" charset="-122"/>
              </a:rPr>
              <a:t>标准差 质控图表示方法同一，很方便。</a:t>
            </a:r>
            <a:endParaRPr lang="en-US" altLang="zh-CN" dirty="0">
              <a:ea typeface="宋体" pitchFamily="2" charset="-122"/>
            </a:endParaRPr>
          </a:p>
          <a:p>
            <a:r>
              <a:rPr lang="zh-CN" altLang="en-US" dirty="0">
                <a:ea typeface="宋体" pitchFamily="2" charset="-122"/>
              </a:rPr>
              <a:t>对于临界随机误差，取双侧，</a:t>
            </a:r>
            <a:r>
              <a:rPr lang="el-GR" altLang="zh-CN" dirty="0">
                <a:ea typeface="宋体" pitchFamily="2" charset="-122"/>
              </a:rPr>
              <a:t>α</a:t>
            </a:r>
            <a:r>
              <a:rPr lang="en-US" altLang="zh-CN" dirty="0">
                <a:ea typeface="宋体" pitchFamily="2" charset="-122"/>
              </a:rPr>
              <a:t>= 0.95</a:t>
            </a:r>
            <a:r>
              <a:rPr lang="zh-CN" altLang="en-US" dirty="0">
                <a:ea typeface="宋体" pitchFamily="2" charset="-122"/>
              </a:rPr>
              <a:t>，是指规定的最大缺陷率为 </a:t>
            </a:r>
            <a:r>
              <a:rPr lang="en-US" altLang="zh-CN" dirty="0">
                <a:ea typeface="宋体" pitchFamily="2" charset="-122"/>
              </a:rPr>
              <a:t>5%</a:t>
            </a:r>
            <a:r>
              <a:rPr lang="zh-CN" altLang="en-US" dirty="0">
                <a:ea typeface="宋体" pitchFamily="2" charset="-122"/>
              </a:rPr>
              <a:t>，此时 </a:t>
            </a:r>
            <a:r>
              <a:rPr lang="en-US" altLang="zh-CN" dirty="0">
                <a:ea typeface="宋体" pitchFamily="2" charset="-122"/>
              </a:rPr>
              <a:t>Z = 1.96</a:t>
            </a:r>
            <a:r>
              <a:rPr lang="zh-CN" altLang="en-US" dirty="0">
                <a:ea typeface="宋体" pitchFamily="2" charset="-122"/>
              </a:rPr>
              <a:t>；如 </a:t>
            </a:r>
            <a:r>
              <a:rPr lang="el-GR" altLang="zh-CN" dirty="0">
                <a:ea typeface="宋体" pitchFamily="2" charset="-122"/>
              </a:rPr>
              <a:t>α</a:t>
            </a:r>
            <a:r>
              <a:rPr lang="en-US" altLang="zh-CN" dirty="0">
                <a:ea typeface="宋体" pitchFamily="2" charset="-122"/>
              </a:rPr>
              <a:t>= 0.99 </a:t>
            </a:r>
            <a:r>
              <a:rPr lang="zh-CN" altLang="en-US" dirty="0">
                <a:ea typeface="宋体" pitchFamily="2" charset="-122"/>
              </a:rPr>
              <a:t>则 </a:t>
            </a:r>
            <a:r>
              <a:rPr lang="en-US" altLang="zh-CN" dirty="0">
                <a:ea typeface="宋体" pitchFamily="2" charset="-122"/>
              </a:rPr>
              <a:t>Z = 2.33</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对于临界系统误差，取单侧，</a:t>
            </a:r>
            <a:r>
              <a:rPr lang="el-GR" altLang="zh-CN" dirty="0">
                <a:ea typeface="宋体" pitchFamily="2" charset="-122"/>
              </a:rPr>
              <a:t>α</a:t>
            </a:r>
            <a:r>
              <a:rPr lang="en-US" altLang="zh-CN" dirty="0">
                <a:ea typeface="宋体" pitchFamily="2" charset="-122"/>
              </a:rPr>
              <a:t>= 0.95</a:t>
            </a:r>
            <a:r>
              <a:rPr lang="zh-CN" altLang="en-US" dirty="0">
                <a:ea typeface="宋体" pitchFamily="2" charset="-122"/>
              </a:rPr>
              <a:t>，是指规定的最大缺陷率为 </a:t>
            </a:r>
            <a:r>
              <a:rPr lang="en-US" altLang="zh-CN" dirty="0">
                <a:ea typeface="宋体" pitchFamily="2" charset="-122"/>
              </a:rPr>
              <a:t>5%</a:t>
            </a:r>
            <a:r>
              <a:rPr lang="zh-CN" altLang="en-US" dirty="0">
                <a:ea typeface="宋体" pitchFamily="2" charset="-122"/>
              </a:rPr>
              <a:t>，此时 </a:t>
            </a:r>
            <a:r>
              <a:rPr lang="en-US" altLang="zh-CN" dirty="0">
                <a:ea typeface="宋体" pitchFamily="2" charset="-122"/>
              </a:rPr>
              <a:t>Z = 1.65</a:t>
            </a:r>
            <a:r>
              <a:rPr lang="zh-CN" altLang="en-US" dirty="0">
                <a:ea typeface="宋体" pitchFamily="2" charset="-122"/>
              </a:rPr>
              <a:t>；如 </a:t>
            </a:r>
            <a:r>
              <a:rPr lang="el-GR" altLang="zh-CN" dirty="0">
                <a:ea typeface="宋体" pitchFamily="2" charset="-122"/>
              </a:rPr>
              <a:t>α</a:t>
            </a:r>
            <a:r>
              <a:rPr lang="en-US" altLang="zh-CN" dirty="0">
                <a:ea typeface="宋体" pitchFamily="2" charset="-122"/>
              </a:rPr>
              <a:t>= 0.975 </a:t>
            </a:r>
            <a:r>
              <a:rPr lang="zh-CN" altLang="en-US" dirty="0">
                <a:ea typeface="宋体" pitchFamily="2" charset="-122"/>
              </a:rPr>
              <a:t>则 </a:t>
            </a:r>
            <a:r>
              <a:rPr lang="en-US" altLang="zh-CN" dirty="0">
                <a:ea typeface="宋体" pitchFamily="2" charset="-122"/>
              </a:rPr>
              <a:t>Z = 1.96</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偏倚取单侧概率，是因为，偏倚只能增大一侧的假阳性率，对应另一侧的是减小的，所以不予考虑；</a:t>
            </a:r>
            <a:endParaRPr lang="en-US" altLang="zh-CN" dirty="0">
              <a:ea typeface="宋体" pitchFamily="2" charset="-122"/>
            </a:endParaRPr>
          </a:p>
          <a:p>
            <a:r>
              <a:rPr lang="zh-CN" altLang="en-US" dirty="0">
                <a:ea typeface="宋体" pitchFamily="2" charset="-122"/>
              </a:rPr>
              <a:t>随机误差则不同，随机误差可以同时增大两侧的假阳性率，所以要取双侧概率。</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对于现代自动化的大型检测系统，随机误差出现的几率不多，质控设计更重要的是要检出临界系统误差。</a:t>
            </a:r>
            <a:endParaRPr lang="en-US" altLang="zh-CN" dirty="0">
              <a:ea typeface="宋体" pitchFamily="2" charset="-122"/>
            </a:endParaRPr>
          </a:p>
          <a:p>
            <a:r>
              <a:rPr lang="en-US" altLang="zh-CN" dirty="0">
                <a:ea typeface="宋体" pitchFamily="2" charset="-122"/>
              </a:rPr>
              <a:t>  </a:t>
            </a:r>
          </a:p>
          <a:p>
            <a:endParaRPr lang="zh-CN" altLang="en-US" dirty="0">
              <a:ea typeface="宋体" pitchFamily="2" charset="-122"/>
            </a:endParaRPr>
          </a:p>
          <a:p>
            <a:endParaRPr lang="zh-CN" altLang="en-US" dirty="0">
              <a:ea typeface="宋体" pitchFamily="2" charset="-122"/>
            </a:endParaRPr>
          </a:p>
        </p:txBody>
      </p:sp>
      <p:sp>
        <p:nvSpPr>
          <p:cNvPr id="696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857830E-DDDA-4381-9C58-CE0CE7EB75F8}" type="slidenum">
              <a:rPr lang="en-US" altLang="zh-CN" smtClean="0"/>
              <a:pPr eaLnBrk="1" hangingPunct="1"/>
              <a:t>55</a:t>
            </a:fld>
            <a:endParaRPr lang="en-US" altLang="zh-CN"/>
          </a:p>
        </p:txBody>
      </p:sp>
    </p:spTree>
    <p:extLst>
      <p:ext uri="{BB962C8B-B14F-4D97-AF65-F5344CB8AC3E}">
        <p14:creationId xmlns:p14="http://schemas.microsoft.com/office/powerpoint/2010/main" val="40422417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a:latin typeface="Arial" pitchFamily="34" charset="0"/>
                <a:ea typeface="宋体" pitchFamily="2" charset="-122"/>
              </a:rPr>
              <a:t>Westgard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Youden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864FD5E-C545-4328-8E53-6EE4EF0F174D}" type="slidenum">
              <a:rPr lang="en-US" altLang="zh-CN" smtClean="0"/>
              <a:pPr eaLnBrk="1" hangingPunct="1"/>
              <a:t>56</a:t>
            </a:fld>
            <a:endParaRPr lang="en-US" altLang="zh-CN"/>
          </a:p>
        </p:txBody>
      </p:sp>
    </p:spTree>
    <p:extLst>
      <p:ext uri="{BB962C8B-B14F-4D97-AF65-F5344CB8AC3E}">
        <p14:creationId xmlns:p14="http://schemas.microsoft.com/office/powerpoint/2010/main" val="1883193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charset="0"/>
                <a:ea typeface="宋体" charset="-122"/>
                <a:cs typeface="+mn-cs"/>
              </a:rPr>
              <a:t>空白——样本中不含相关分析物，或所含相关分析物的浓度低于最低相关水平。</a:t>
            </a:r>
          </a:p>
          <a:p>
            <a:r>
              <a:rPr lang="zh-CN" altLang="zh-CN" sz="1200" kern="1200" dirty="0">
                <a:solidFill>
                  <a:schemeClr val="tx1"/>
                </a:solidFill>
                <a:effectLst/>
                <a:latin typeface="Arial" charset="0"/>
                <a:ea typeface="宋体" charset="-122"/>
                <a:cs typeface="+mn-cs"/>
              </a:rPr>
              <a:t>空白限（</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）——在空白样本中可能观测到的最高测量结果；注：</a:t>
            </a:r>
            <a:r>
              <a:rPr lang="en-US" altLang="zh-CN" sz="1200" kern="1200" dirty="0">
                <a:solidFill>
                  <a:schemeClr val="tx1"/>
                </a:solidFill>
                <a:effectLst/>
                <a:latin typeface="Arial" charset="0"/>
                <a:ea typeface="宋体" charset="-122"/>
                <a:cs typeface="+mn-cs"/>
              </a:rPr>
              <a:t>a</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不是测量获得的实际浓度；事实上，在确证有阳性信号条件下测量获得的实际浓度被称为是检测限。与之相似，</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是在分析物水平等于</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的样本中获得的预期最低值，概率如上所述；</a:t>
            </a:r>
            <a:r>
              <a:rPr lang="en-US" altLang="zh-CN" sz="1200" kern="1200" dirty="0">
                <a:solidFill>
                  <a:schemeClr val="tx1"/>
                </a:solidFill>
                <a:effectLst/>
                <a:latin typeface="Arial" charset="0"/>
                <a:ea typeface="宋体" charset="-122"/>
                <a:cs typeface="+mn-cs"/>
              </a:rPr>
              <a:t>b</a:t>
            </a:r>
            <a:r>
              <a:rPr lang="zh-CN" altLang="zh-CN" sz="1200" kern="1200" dirty="0">
                <a:solidFill>
                  <a:schemeClr val="tx1"/>
                </a:solidFill>
                <a:effectLst/>
                <a:latin typeface="Arial" charset="0"/>
                <a:ea typeface="宋体" charset="-122"/>
                <a:cs typeface="+mn-cs"/>
              </a:rPr>
              <a:t>）与</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测定下限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相同：通过标示测量方法获得的最低结果，可声明存在测量不确定度。</a:t>
            </a:r>
            <a:r>
              <a:rPr lang="en-US" altLang="zh-CN" sz="1200" kern="1200" dirty="0">
                <a:solidFill>
                  <a:schemeClr val="tx1"/>
                </a:solidFill>
                <a:effectLst/>
                <a:latin typeface="Arial" charset="0"/>
                <a:ea typeface="宋体" charset="-122"/>
                <a:cs typeface="+mn-cs"/>
              </a:rPr>
              <a:t>10</a:t>
            </a:r>
            <a:r>
              <a:rPr lang="zh-CN" altLang="zh-CN" sz="1200" kern="1200" dirty="0">
                <a:solidFill>
                  <a:schemeClr val="tx1"/>
                </a:solidFill>
                <a:effectLst/>
                <a:latin typeface="Arial" charset="0"/>
                <a:ea typeface="宋体" charset="-122"/>
                <a:cs typeface="+mn-cs"/>
              </a:rPr>
              <a:t>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临界值</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ISO 11843</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1-4</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2.3.1.</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检测限（</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）——样本中可以检测出的分析物的最低水平，概率如上所述，但可能并不是准确的定量值（来自于对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最低可检出浓度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（或剂量或数值），有时也用于表示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灵敏度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2.3.2</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定量限（</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定量下限——在标示实验条件下，采用可接受精密度和真实性，样本中可以定量确定的分析物的最低量（来自于对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测量范围下限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endParaRPr lang="en-US" altLang="zh-CN" sz="1200" kern="1200" dirty="0">
              <a:solidFill>
                <a:schemeClr val="tx1"/>
              </a:solidFill>
              <a:effectLst/>
              <a:latin typeface="Arial" charset="0"/>
              <a:ea typeface="宋体" charset="-122"/>
              <a:cs typeface="+mn-cs"/>
            </a:endParaRPr>
          </a:p>
          <a:p>
            <a:endParaRPr lang="en-US" altLang="zh-CN" sz="1200" kern="1200" dirty="0">
              <a:solidFill>
                <a:schemeClr val="tx1"/>
              </a:solidFill>
              <a:effectLst/>
              <a:latin typeface="Arial" charset="0"/>
              <a:ea typeface="宋体" charset="-122"/>
              <a:cs typeface="+mn-cs"/>
            </a:endParaRPr>
          </a:p>
          <a:p>
            <a:r>
              <a:rPr lang="zh-CN" altLang="zh-CN" sz="1200" kern="1200" dirty="0">
                <a:solidFill>
                  <a:schemeClr val="tx1"/>
                </a:solidFill>
                <a:effectLst/>
                <a:latin typeface="Arial" charset="0"/>
                <a:ea typeface="宋体" charset="-122"/>
                <a:cs typeface="+mn-cs"/>
              </a:rPr>
              <a:t>最低的是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空白限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），也就是在不含分析物的样本中预期可观测到的系列结果中的最高值。（关于该限度的详情可参见章节</a:t>
            </a:r>
            <a:r>
              <a:rPr lang="en-US" altLang="zh-CN" sz="1200" kern="1200" dirty="0">
                <a:solidFill>
                  <a:schemeClr val="tx1"/>
                </a:solidFill>
                <a:effectLst/>
                <a:latin typeface="Arial" charset="0"/>
                <a:ea typeface="宋体" charset="-122"/>
                <a:cs typeface="+mn-cs"/>
              </a:rPr>
              <a:t>4</a:t>
            </a:r>
            <a:r>
              <a:rPr lang="zh-CN" altLang="zh-CN" sz="1200" kern="1200" dirty="0">
                <a:solidFill>
                  <a:schemeClr val="tx1"/>
                </a:solidFill>
                <a:effectLst/>
                <a:latin typeface="Arial" charset="0"/>
                <a:ea typeface="宋体" charset="-122"/>
                <a:cs typeface="+mn-cs"/>
              </a:rPr>
              <a:t>。）需要注意的是，</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是指观测到的检测结果，而所有其他限度都是指分析物的实际浓度。</a:t>
            </a:r>
          </a:p>
          <a:p>
            <a:r>
              <a:rPr lang="zh-CN" altLang="zh-CN" sz="1200" kern="1200" dirty="0">
                <a:solidFill>
                  <a:schemeClr val="tx1"/>
                </a:solidFill>
                <a:effectLst/>
                <a:latin typeface="Arial" charset="0"/>
                <a:ea typeface="宋体" charset="-122"/>
                <a:cs typeface="+mn-cs"/>
              </a:rPr>
              <a:t>其次是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），也就是实际浓度，该条件下观测到的检测结果很可能高于</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，因此可以称为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可检出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p>
          <a:p>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）是最低实际浓度，该条件下能够可靠检测分析物，并且观测到的检测结果不确定度低于或等于实验室或该方法的生产商设定的目标。设定的不确定度（或偏倚和非精密度）目标必须附有标示</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，或者可用于实验室记录。</a:t>
            </a:r>
          </a:p>
          <a:p>
            <a:r>
              <a:rPr lang="zh-CN" altLang="zh-CN" sz="1200" kern="1200" dirty="0">
                <a:solidFill>
                  <a:schemeClr val="tx1"/>
                </a:solidFill>
                <a:effectLst/>
                <a:latin typeface="Arial" charset="0"/>
                <a:ea typeface="宋体" charset="-122"/>
                <a:cs typeface="+mn-cs"/>
              </a:rPr>
              <a:t>测量范围下限（</a:t>
            </a:r>
            <a:r>
              <a:rPr lang="en-US" altLang="zh-CN" sz="1200" kern="1200" dirty="0">
                <a:solidFill>
                  <a:schemeClr val="tx1"/>
                </a:solidFill>
                <a:effectLst/>
                <a:latin typeface="Arial" charset="0"/>
                <a:ea typeface="宋体" charset="-122"/>
                <a:cs typeface="+mn-cs"/>
              </a:rPr>
              <a:t>LMR</a:t>
            </a:r>
            <a:r>
              <a:rPr lang="zh-CN" altLang="zh-CN" sz="1200" kern="1200" dirty="0">
                <a:solidFill>
                  <a:schemeClr val="tx1"/>
                </a:solidFill>
                <a:effectLst/>
                <a:latin typeface="Arial" charset="0"/>
                <a:ea typeface="宋体" charset="-122"/>
                <a:cs typeface="+mn-cs"/>
              </a:rPr>
              <a:t>）是符合规定条件的最低水平。此类规定条件包括了标示的所有方法特征，其中包括了偏倚和不精密度，不确定度以及其他特征。</a:t>
            </a:r>
          </a:p>
          <a:p>
            <a:r>
              <a:rPr lang="zh-CN" altLang="zh-CN" sz="1200" kern="1200" dirty="0">
                <a:solidFill>
                  <a:schemeClr val="tx1"/>
                </a:solidFill>
                <a:effectLst/>
                <a:latin typeface="Arial" charset="0"/>
                <a:ea typeface="宋体" charset="-122"/>
                <a:cs typeface="+mn-cs"/>
              </a:rPr>
              <a:t>线性范围下限（</a:t>
            </a:r>
            <a:r>
              <a:rPr lang="en-US" altLang="zh-CN" sz="1200" kern="1200" dirty="0">
                <a:solidFill>
                  <a:schemeClr val="tx1"/>
                </a:solidFill>
                <a:effectLst/>
                <a:latin typeface="Arial" charset="0"/>
                <a:ea typeface="宋体" charset="-122"/>
                <a:cs typeface="+mn-cs"/>
              </a:rPr>
              <a:t>LLR</a:t>
            </a:r>
            <a:r>
              <a:rPr lang="zh-CN" altLang="zh-CN" sz="1200" kern="1200" dirty="0">
                <a:solidFill>
                  <a:schemeClr val="tx1"/>
                </a:solidFill>
                <a:effectLst/>
                <a:latin typeface="Arial" charset="0"/>
                <a:ea typeface="宋体" charset="-122"/>
                <a:cs typeface="+mn-cs"/>
              </a:rPr>
              <a:t>）是方法响应与真实浓度之间呈现线性关系条件下的最低浓度（参见</a:t>
            </a:r>
            <a:r>
              <a:rPr lang="en-US" altLang="zh-CN" sz="1200" kern="1200" dirty="0">
                <a:solidFill>
                  <a:schemeClr val="tx1"/>
                </a:solidFill>
                <a:effectLst/>
                <a:latin typeface="Arial" charset="0"/>
                <a:ea typeface="宋体" charset="-122"/>
                <a:cs typeface="+mn-cs"/>
              </a:rPr>
              <a:t>NCCLS</a:t>
            </a:r>
            <a:r>
              <a:rPr lang="zh-CN" altLang="zh-CN" sz="1200" kern="1200" dirty="0">
                <a:solidFill>
                  <a:schemeClr val="tx1"/>
                </a:solidFill>
                <a:effectLst/>
                <a:latin typeface="Arial" charset="0"/>
                <a:ea typeface="宋体" charset="-122"/>
                <a:cs typeface="+mn-cs"/>
              </a:rPr>
              <a:t>文件</a:t>
            </a:r>
            <a:r>
              <a:rPr lang="en-US" altLang="zh-CN" sz="1200" kern="1200" dirty="0">
                <a:solidFill>
                  <a:schemeClr val="tx1"/>
                </a:solidFill>
                <a:effectLst/>
                <a:latin typeface="Arial" charset="0"/>
                <a:ea typeface="宋体" charset="-122"/>
                <a:cs typeface="+mn-cs"/>
              </a:rPr>
              <a:t>EP6-</a:t>
            </a:r>
            <a:r>
              <a:rPr lang="zh-CN" altLang="zh-CN" sz="1200" kern="1200" dirty="0">
                <a:solidFill>
                  <a:schemeClr val="tx1"/>
                </a:solidFill>
                <a:effectLst/>
                <a:latin typeface="Arial" charset="0"/>
                <a:ea typeface="宋体" charset="-122"/>
                <a:cs typeface="+mn-cs"/>
              </a:rPr>
              <a:t>定量测量方法的线性评估：统计学方法）。这也需要对非线性误差设定目标，并且必须伴随说明线性情况。</a:t>
            </a:r>
          </a:p>
          <a:p>
            <a:r>
              <a:rPr lang="zh-CN" altLang="zh-CN" sz="1200" kern="1200" dirty="0">
                <a:solidFill>
                  <a:schemeClr val="tx1"/>
                </a:solidFill>
                <a:effectLst/>
                <a:latin typeface="Arial" charset="0"/>
                <a:ea typeface="宋体" charset="-122"/>
                <a:cs typeface="+mn-cs"/>
              </a:rPr>
              <a:t>任何情况下都是</a:t>
            </a:r>
            <a:r>
              <a:rPr lang="en-US" altLang="zh-CN" sz="1200" kern="1200" dirty="0" err="1">
                <a:solidFill>
                  <a:schemeClr val="tx1"/>
                </a:solidFill>
                <a:effectLst/>
                <a:latin typeface="Arial" charset="0"/>
                <a:ea typeface="宋体" charset="-122"/>
                <a:cs typeface="+mn-cs"/>
              </a:rPr>
              <a:t>LoB</a:t>
            </a:r>
            <a:r>
              <a:rPr lang="en-US" altLang="zh-CN" sz="1200" kern="1200" dirty="0">
                <a:solidFill>
                  <a:schemeClr val="tx1"/>
                </a:solidFill>
                <a:effectLst/>
                <a:latin typeface="Arial" charset="0"/>
                <a:ea typeface="宋体" charset="-122"/>
                <a:cs typeface="+mn-cs"/>
              </a:rPr>
              <a:t> &lt; </a:t>
            </a:r>
            <a:r>
              <a:rPr lang="en-US" altLang="zh-CN" sz="1200" kern="1200" dirty="0" err="1">
                <a:solidFill>
                  <a:schemeClr val="tx1"/>
                </a:solidFill>
                <a:effectLst/>
                <a:latin typeface="Arial" charset="0"/>
                <a:ea typeface="宋体" charset="-122"/>
                <a:cs typeface="+mn-cs"/>
              </a:rPr>
              <a:t>LoD</a:t>
            </a:r>
            <a:r>
              <a:rPr lang="en-US" altLang="zh-CN" sz="1200" kern="1200" dirty="0">
                <a:solidFill>
                  <a:schemeClr val="tx1"/>
                </a:solidFill>
                <a:effectLst/>
                <a:latin typeface="Arial" charset="0"/>
                <a:ea typeface="宋体" charset="-122"/>
                <a:cs typeface="+mn-cs"/>
              </a:rPr>
              <a:t> </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 </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。其他的限值之间可能没有一致的关系。可以根据定量目标、非线性误差和定义特征来确定这些限值的相对位置。</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2637A9C-426D-4250-9CAE-97D54765920B}" type="slidenum">
              <a:rPr lang="en-US" altLang="zh-CN" smtClean="0"/>
              <a:pPr eaLnBrk="1" hangingPunct="1"/>
              <a:t>57</a:t>
            </a:fld>
            <a:endParaRPr lang="en-US" altLang="zh-CN"/>
          </a:p>
        </p:txBody>
      </p:sp>
    </p:spTree>
    <p:extLst>
      <p:ext uri="{BB962C8B-B14F-4D97-AF65-F5344CB8AC3E}">
        <p14:creationId xmlns:p14="http://schemas.microsoft.com/office/powerpoint/2010/main" val="563904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charset="0"/>
                <a:ea typeface="宋体" charset="-122"/>
                <a:cs typeface="+mn-cs"/>
              </a:rPr>
              <a:t>空白——样本中不含相关分析物，或所含相关分析物的浓度低于最低相关水平。</a:t>
            </a:r>
          </a:p>
          <a:p>
            <a:r>
              <a:rPr lang="zh-CN" altLang="zh-CN" sz="1200" kern="1200" dirty="0">
                <a:solidFill>
                  <a:schemeClr val="tx1"/>
                </a:solidFill>
                <a:effectLst/>
                <a:latin typeface="Arial" charset="0"/>
                <a:ea typeface="宋体" charset="-122"/>
                <a:cs typeface="+mn-cs"/>
              </a:rPr>
              <a:t>空白限（</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）——在空白样本中可能观测到的最高测量结果；注：</a:t>
            </a:r>
            <a:r>
              <a:rPr lang="en-US" altLang="zh-CN" sz="1200" kern="1200" dirty="0">
                <a:solidFill>
                  <a:schemeClr val="tx1"/>
                </a:solidFill>
                <a:effectLst/>
                <a:latin typeface="Arial" charset="0"/>
                <a:ea typeface="宋体" charset="-122"/>
                <a:cs typeface="+mn-cs"/>
              </a:rPr>
              <a:t>a</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不是测量获得的实际浓度；事实上，在确证有阳性信号条件下测量获得的实际浓度被称为是检测限。与之相似，</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是在分析物水平等于</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的样本中获得的预期最低值，概率如上所述；</a:t>
            </a:r>
            <a:r>
              <a:rPr lang="en-US" altLang="zh-CN" sz="1200" kern="1200" dirty="0">
                <a:solidFill>
                  <a:schemeClr val="tx1"/>
                </a:solidFill>
                <a:effectLst/>
                <a:latin typeface="Arial" charset="0"/>
                <a:ea typeface="宋体" charset="-122"/>
                <a:cs typeface="+mn-cs"/>
              </a:rPr>
              <a:t>b</a:t>
            </a:r>
            <a:r>
              <a:rPr lang="zh-CN" altLang="zh-CN" sz="1200" kern="1200" dirty="0">
                <a:solidFill>
                  <a:schemeClr val="tx1"/>
                </a:solidFill>
                <a:effectLst/>
                <a:latin typeface="Arial" charset="0"/>
                <a:ea typeface="宋体" charset="-122"/>
                <a:cs typeface="+mn-cs"/>
              </a:rPr>
              <a:t>）与</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测定下限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相同：通过标示测量方法获得的最低结果，可声明存在测量不确定度。</a:t>
            </a:r>
            <a:r>
              <a:rPr lang="en-US" altLang="zh-CN" sz="1200" kern="1200" dirty="0">
                <a:solidFill>
                  <a:schemeClr val="tx1"/>
                </a:solidFill>
                <a:effectLst/>
                <a:latin typeface="Arial" charset="0"/>
                <a:ea typeface="宋体" charset="-122"/>
                <a:cs typeface="+mn-cs"/>
              </a:rPr>
              <a:t>10</a:t>
            </a:r>
            <a:r>
              <a:rPr lang="zh-CN" altLang="zh-CN" sz="1200" kern="1200" dirty="0">
                <a:solidFill>
                  <a:schemeClr val="tx1"/>
                </a:solidFill>
                <a:effectLst/>
                <a:latin typeface="Arial" charset="0"/>
                <a:ea typeface="宋体" charset="-122"/>
                <a:cs typeface="+mn-cs"/>
              </a:rPr>
              <a:t>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临界值</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ISO 11843</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1-4</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2.3.1.</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检测限（</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）——样本中可以检测出的分析物的最低水平，概率如上所述，但可能并不是准确的定量值（来自于对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最低可检出浓度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（或剂量或数值），有时也用于表示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灵敏度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2.3.2</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定量限（</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定量下限——在标示实验条件下，采用可接受精密度和真实性，样本中可以定量确定的分析物的最低量（来自于对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测量范围下限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endParaRPr lang="en-US" altLang="zh-CN" sz="1200" kern="1200" dirty="0">
              <a:solidFill>
                <a:schemeClr val="tx1"/>
              </a:solidFill>
              <a:effectLst/>
              <a:latin typeface="Arial" charset="0"/>
              <a:ea typeface="宋体" charset="-122"/>
              <a:cs typeface="+mn-cs"/>
            </a:endParaRPr>
          </a:p>
          <a:p>
            <a:endParaRPr lang="en-US" altLang="zh-CN" sz="1200" kern="1200" dirty="0">
              <a:solidFill>
                <a:schemeClr val="tx1"/>
              </a:solidFill>
              <a:effectLst/>
              <a:latin typeface="Arial" charset="0"/>
              <a:ea typeface="宋体" charset="-122"/>
              <a:cs typeface="+mn-cs"/>
            </a:endParaRPr>
          </a:p>
          <a:p>
            <a:r>
              <a:rPr lang="zh-CN" altLang="zh-CN" sz="1200" kern="1200" dirty="0">
                <a:solidFill>
                  <a:schemeClr val="tx1"/>
                </a:solidFill>
                <a:effectLst/>
                <a:latin typeface="Arial" charset="0"/>
                <a:ea typeface="宋体" charset="-122"/>
                <a:cs typeface="+mn-cs"/>
              </a:rPr>
              <a:t>最低的是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空白限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），也就是在不含分析物的样本中预期可观测到的系列结果中的最高值。（关于该限度的详情可参见章节</a:t>
            </a:r>
            <a:r>
              <a:rPr lang="en-US" altLang="zh-CN" sz="1200" kern="1200" dirty="0">
                <a:solidFill>
                  <a:schemeClr val="tx1"/>
                </a:solidFill>
                <a:effectLst/>
                <a:latin typeface="Arial" charset="0"/>
                <a:ea typeface="宋体" charset="-122"/>
                <a:cs typeface="+mn-cs"/>
              </a:rPr>
              <a:t>4</a:t>
            </a:r>
            <a:r>
              <a:rPr lang="zh-CN" altLang="zh-CN" sz="1200" kern="1200" dirty="0">
                <a:solidFill>
                  <a:schemeClr val="tx1"/>
                </a:solidFill>
                <a:effectLst/>
                <a:latin typeface="Arial" charset="0"/>
                <a:ea typeface="宋体" charset="-122"/>
                <a:cs typeface="+mn-cs"/>
              </a:rPr>
              <a:t>。）需要注意的是，</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是指观测到的检测结果，而所有其他限度都是指分析物的实际浓度。</a:t>
            </a:r>
          </a:p>
          <a:p>
            <a:r>
              <a:rPr lang="zh-CN" altLang="zh-CN" sz="1200" kern="1200" dirty="0">
                <a:solidFill>
                  <a:schemeClr val="tx1"/>
                </a:solidFill>
                <a:effectLst/>
                <a:latin typeface="Arial" charset="0"/>
                <a:ea typeface="宋体" charset="-122"/>
                <a:cs typeface="+mn-cs"/>
              </a:rPr>
              <a:t>其次是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），也就是实际浓度，该条件下观测到的检测结果很可能高于</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，因此可以称为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可检出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p>
          <a:p>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）是最低实际浓度，该条件下能够可靠检测分析物，并且观测到的检测结果不确定度低于或等于实验室或该方法的生产商设定的目标。设定的不确定度（或偏倚和非精密度）目标必须附有标示</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，或者可用于实验室记录。</a:t>
            </a:r>
          </a:p>
          <a:p>
            <a:r>
              <a:rPr lang="zh-CN" altLang="zh-CN" sz="1200" kern="1200" dirty="0">
                <a:solidFill>
                  <a:schemeClr val="tx1"/>
                </a:solidFill>
                <a:effectLst/>
                <a:latin typeface="Arial" charset="0"/>
                <a:ea typeface="宋体" charset="-122"/>
                <a:cs typeface="+mn-cs"/>
              </a:rPr>
              <a:t>测量范围下限（</a:t>
            </a:r>
            <a:r>
              <a:rPr lang="en-US" altLang="zh-CN" sz="1200" kern="1200" dirty="0">
                <a:solidFill>
                  <a:schemeClr val="tx1"/>
                </a:solidFill>
                <a:effectLst/>
                <a:latin typeface="Arial" charset="0"/>
                <a:ea typeface="宋体" charset="-122"/>
                <a:cs typeface="+mn-cs"/>
              </a:rPr>
              <a:t>LMR</a:t>
            </a:r>
            <a:r>
              <a:rPr lang="zh-CN" altLang="zh-CN" sz="1200" kern="1200" dirty="0">
                <a:solidFill>
                  <a:schemeClr val="tx1"/>
                </a:solidFill>
                <a:effectLst/>
                <a:latin typeface="Arial" charset="0"/>
                <a:ea typeface="宋体" charset="-122"/>
                <a:cs typeface="+mn-cs"/>
              </a:rPr>
              <a:t>）是符合规定条件的最低水平。此类规定条件包括了标示的所有方法特征，其中包括了偏倚和不精密度，不确定度以及其他特征。</a:t>
            </a:r>
          </a:p>
          <a:p>
            <a:r>
              <a:rPr lang="zh-CN" altLang="zh-CN" sz="1200" kern="1200" dirty="0">
                <a:solidFill>
                  <a:schemeClr val="tx1"/>
                </a:solidFill>
                <a:effectLst/>
                <a:latin typeface="Arial" charset="0"/>
                <a:ea typeface="宋体" charset="-122"/>
                <a:cs typeface="+mn-cs"/>
              </a:rPr>
              <a:t>线性范围下限（</a:t>
            </a:r>
            <a:r>
              <a:rPr lang="en-US" altLang="zh-CN" sz="1200" kern="1200" dirty="0">
                <a:solidFill>
                  <a:schemeClr val="tx1"/>
                </a:solidFill>
                <a:effectLst/>
                <a:latin typeface="Arial" charset="0"/>
                <a:ea typeface="宋体" charset="-122"/>
                <a:cs typeface="+mn-cs"/>
              </a:rPr>
              <a:t>LLR</a:t>
            </a:r>
            <a:r>
              <a:rPr lang="zh-CN" altLang="zh-CN" sz="1200" kern="1200" dirty="0">
                <a:solidFill>
                  <a:schemeClr val="tx1"/>
                </a:solidFill>
                <a:effectLst/>
                <a:latin typeface="Arial" charset="0"/>
                <a:ea typeface="宋体" charset="-122"/>
                <a:cs typeface="+mn-cs"/>
              </a:rPr>
              <a:t>）是方法响应与真实浓度之间呈现线性关系条件下的最低浓度（参见</a:t>
            </a:r>
            <a:r>
              <a:rPr lang="en-US" altLang="zh-CN" sz="1200" kern="1200" dirty="0">
                <a:solidFill>
                  <a:schemeClr val="tx1"/>
                </a:solidFill>
                <a:effectLst/>
                <a:latin typeface="Arial" charset="0"/>
                <a:ea typeface="宋体" charset="-122"/>
                <a:cs typeface="+mn-cs"/>
              </a:rPr>
              <a:t>NCCLS</a:t>
            </a:r>
            <a:r>
              <a:rPr lang="zh-CN" altLang="zh-CN" sz="1200" kern="1200" dirty="0">
                <a:solidFill>
                  <a:schemeClr val="tx1"/>
                </a:solidFill>
                <a:effectLst/>
                <a:latin typeface="Arial" charset="0"/>
                <a:ea typeface="宋体" charset="-122"/>
                <a:cs typeface="+mn-cs"/>
              </a:rPr>
              <a:t>文件</a:t>
            </a:r>
            <a:r>
              <a:rPr lang="en-US" altLang="zh-CN" sz="1200" kern="1200" dirty="0">
                <a:solidFill>
                  <a:schemeClr val="tx1"/>
                </a:solidFill>
                <a:effectLst/>
                <a:latin typeface="Arial" charset="0"/>
                <a:ea typeface="宋体" charset="-122"/>
                <a:cs typeface="+mn-cs"/>
              </a:rPr>
              <a:t>EP6-</a:t>
            </a:r>
            <a:r>
              <a:rPr lang="zh-CN" altLang="zh-CN" sz="1200" kern="1200" dirty="0">
                <a:solidFill>
                  <a:schemeClr val="tx1"/>
                </a:solidFill>
                <a:effectLst/>
                <a:latin typeface="Arial" charset="0"/>
                <a:ea typeface="宋体" charset="-122"/>
                <a:cs typeface="+mn-cs"/>
              </a:rPr>
              <a:t>定量测量方法的线性评估：统计学方法）。这也需要对非线性误差设定目标，并且必须伴随说明线性情况。</a:t>
            </a:r>
          </a:p>
          <a:p>
            <a:r>
              <a:rPr lang="zh-CN" altLang="zh-CN" sz="1200" kern="1200" dirty="0">
                <a:solidFill>
                  <a:schemeClr val="tx1"/>
                </a:solidFill>
                <a:effectLst/>
                <a:latin typeface="Arial" charset="0"/>
                <a:ea typeface="宋体" charset="-122"/>
                <a:cs typeface="+mn-cs"/>
              </a:rPr>
              <a:t>任何情况下都是</a:t>
            </a:r>
            <a:r>
              <a:rPr lang="en-US" altLang="zh-CN" sz="1200" kern="1200" dirty="0" err="1">
                <a:solidFill>
                  <a:schemeClr val="tx1"/>
                </a:solidFill>
                <a:effectLst/>
                <a:latin typeface="Arial" charset="0"/>
                <a:ea typeface="宋体" charset="-122"/>
                <a:cs typeface="+mn-cs"/>
              </a:rPr>
              <a:t>LoB</a:t>
            </a:r>
            <a:r>
              <a:rPr lang="en-US" altLang="zh-CN" sz="1200" kern="1200" dirty="0">
                <a:solidFill>
                  <a:schemeClr val="tx1"/>
                </a:solidFill>
                <a:effectLst/>
                <a:latin typeface="Arial" charset="0"/>
                <a:ea typeface="宋体" charset="-122"/>
                <a:cs typeface="+mn-cs"/>
              </a:rPr>
              <a:t> &lt; </a:t>
            </a:r>
            <a:r>
              <a:rPr lang="en-US" altLang="zh-CN" sz="1200" kern="1200" dirty="0" err="1">
                <a:solidFill>
                  <a:schemeClr val="tx1"/>
                </a:solidFill>
                <a:effectLst/>
                <a:latin typeface="Arial" charset="0"/>
                <a:ea typeface="宋体" charset="-122"/>
                <a:cs typeface="+mn-cs"/>
              </a:rPr>
              <a:t>LoD</a:t>
            </a:r>
            <a:r>
              <a:rPr lang="en-US" altLang="zh-CN" sz="1200" kern="1200" dirty="0">
                <a:solidFill>
                  <a:schemeClr val="tx1"/>
                </a:solidFill>
                <a:effectLst/>
                <a:latin typeface="Arial" charset="0"/>
                <a:ea typeface="宋体" charset="-122"/>
                <a:cs typeface="+mn-cs"/>
              </a:rPr>
              <a:t> </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 </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。其他的限值之间可能没有一致的关系。可以根据定量目标、非线性误差和定义特征来确定这些限值的相对位置。</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2637A9C-426D-4250-9CAE-97D54765920B}" type="slidenum">
              <a:rPr lang="en-US" altLang="zh-CN" smtClean="0"/>
              <a:pPr eaLnBrk="1" hangingPunct="1"/>
              <a:t>58</a:t>
            </a:fld>
            <a:endParaRPr lang="en-US" altLang="zh-CN"/>
          </a:p>
        </p:txBody>
      </p:sp>
    </p:spTree>
    <p:extLst>
      <p:ext uri="{BB962C8B-B14F-4D97-AF65-F5344CB8AC3E}">
        <p14:creationId xmlns:p14="http://schemas.microsoft.com/office/powerpoint/2010/main" val="36665014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charset="0"/>
                <a:ea typeface="宋体" charset="-122"/>
                <a:cs typeface="+mn-cs"/>
              </a:rPr>
              <a:t>空白——样本中不含相关分析物，或所含相关分析物的浓度低于最低相关水平。</a:t>
            </a:r>
          </a:p>
          <a:p>
            <a:r>
              <a:rPr lang="zh-CN" altLang="zh-CN" sz="1200" kern="1200" dirty="0">
                <a:solidFill>
                  <a:schemeClr val="tx1"/>
                </a:solidFill>
                <a:effectLst/>
                <a:latin typeface="Arial" charset="0"/>
                <a:ea typeface="宋体" charset="-122"/>
                <a:cs typeface="+mn-cs"/>
              </a:rPr>
              <a:t>空白限（</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）——在空白样本中可能观测到的最高测量结果；注：</a:t>
            </a:r>
            <a:r>
              <a:rPr lang="en-US" altLang="zh-CN" sz="1200" kern="1200" dirty="0">
                <a:solidFill>
                  <a:schemeClr val="tx1"/>
                </a:solidFill>
                <a:effectLst/>
                <a:latin typeface="Arial" charset="0"/>
                <a:ea typeface="宋体" charset="-122"/>
                <a:cs typeface="+mn-cs"/>
              </a:rPr>
              <a:t>a</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不是测量获得的实际浓度；事实上，在确证有阳性信号条件下测量获得的实际浓度被称为是检测限。与之相似，</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是在分析物水平等于</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的样本中获得的预期最低值，概率如上所述；</a:t>
            </a:r>
            <a:r>
              <a:rPr lang="en-US" altLang="zh-CN" sz="1200" kern="1200" dirty="0">
                <a:solidFill>
                  <a:schemeClr val="tx1"/>
                </a:solidFill>
                <a:effectLst/>
                <a:latin typeface="Arial" charset="0"/>
                <a:ea typeface="宋体" charset="-122"/>
                <a:cs typeface="+mn-cs"/>
              </a:rPr>
              <a:t>b</a:t>
            </a:r>
            <a:r>
              <a:rPr lang="zh-CN" altLang="zh-CN" sz="1200" kern="1200" dirty="0">
                <a:solidFill>
                  <a:schemeClr val="tx1"/>
                </a:solidFill>
                <a:effectLst/>
                <a:latin typeface="Arial" charset="0"/>
                <a:ea typeface="宋体" charset="-122"/>
                <a:cs typeface="+mn-cs"/>
              </a:rPr>
              <a:t>）与</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测定下限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相同：通过标示测量方法获得的最低结果，可声明存在测量不确定度。</a:t>
            </a:r>
            <a:r>
              <a:rPr lang="en-US" altLang="zh-CN" sz="1200" kern="1200" dirty="0">
                <a:solidFill>
                  <a:schemeClr val="tx1"/>
                </a:solidFill>
                <a:effectLst/>
                <a:latin typeface="Arial" charset="0"/>
                <a:ea typeface="宋体" charset="-122"/>
                <a:cs typeface="+mn-cs"/>
              </a:rPr>
              <a:t>10</a:t>
            </a:r>
            <a:r>
              <a:rPr lang="zh-CN" altLang="zh-CN" sz="1200" kern="1200" dirty="0">
                <a:solidFill>
                  <a:schemeClr val="tx1"/>
                </a:solidFill>
                <a:effectLst/>
                <a:latin typeface="Arial" charset="0"/>
                <a:ea typeface="宋体" charset="-122"/>
                <a:cs typeface="+mn-cs"/>
              </a:rPr>
              <a:t>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临界值</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ISO 11843</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1-4</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2.3.1.</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检测限（</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）——样本中可以检测出的分析物的最低水平，概率如上所述，但可能并不是准确的定量值（来自于对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最低可检出浓度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（或剂量或数值），有时也用于表示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灵敏度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2.3.2</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定量限（</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定量下限——在标示实验条件下，采用可接受精密度和真实性，样本中可以定量确定的分析物的最低量（来自于对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测量范围下限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endParaRPr lang="en-US" altLang="zh-CN" sz="1200" kern="1200" dirty="0">
              <a:solidFill>
                <a:schemeClr val="tx1"/>
              </a:solidFill>
              <a:effectLst/>
              <a:latin typeface="Arial" charset="0"/>
              <a:ea typeface="宋体" charset="-122"/>
              <a:cs typeface="+mn-cs"/>
            </a:endParaRPr>
          </a:p>
          <a:p>
            <a:endParaRPr lang="en-US" altLang="zh-CN" sz="1200" kern="1200" dirty="0">
              <a:solidFill>
                <a:schemeClr val="tx1"/>
              </a:solidFill>
              <a:effectLst/>
              <a:latin typeface="Arial" charset="0"/>
              <a:ea typeface="宋体" charset="-122"/>
              <a:cs typeface="+mn-cs"/>
            </a:endParaRPr>
          </a:p>
          <a:p>
            <a:r>
              <a:rPr lang="zh-CN" altLang="zh-CN" sz="1200" kern="1200" dirty="0">
                <a:solidFill>
                  <a:schemeClr val="tx1"/>
                </a:solidFill>
                <a:effectLst/>
                <a:latin typeface="Arial" charset="0"/>
                <a:ea typeface="宋体" charset="-122"/>
                <a:cs typeface="+mn-cs"/>
              </a:rPr>
              <a:t>最低的是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空白限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），也就是在不含分析物的样本中预期可观测到的系列结果中的最高值。（关于该限度的详情可参见章节</a:t>
            </a:r>
            <a:r>
              <a:rPr lang="en-US" altLang="zh-CN" sz="1200" kern="1200" dirty="0">
                <a:solidFill>
                  <a:schemeClr val="tx1"/>
                </a:solidFill>
                <a:effectLst/>
                <a:latin typeface="Arial" charset="0"/>
                <a:ea typeface="宋体" charset="-122"/>
                <a:cs typeface="+mn-cs"/>
              </a:rPr>
              <a:t>4</a:t>
            </a:r>
            <a:r>
              <a:rPr lang="zh-CN" altLang="zh-CN" sz="1200" kern="1200" dirty="0">
                <a:solidFill>
                  <a:schemeClr val="tx1"/>
                </a:solidFill>
                <a:effectLst/>
                <a:latin typeface="Arial" charset="0"/>
                <a:ea typeface="宋体" charset="-122"/>
                <a:cs typeface="+mn-cs"/>
              </a:rPr>
              <a:t>。）需要注意的是，</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是指观测到的检测结果，而所有其他限度都是指分析物的实际浓度。</a:t>
            </a:r>
          </a:p>
          <a:p>
            <a:r>
              <a:rPr lang="zh-CN" altLang="zh-CN" sz="1200" kern="1200" dirty="0">
                <a:solidFill>
                  <a:schemeClr val="tx1"/>
                </a:solidFill>
                <a:effectLst/>
                <a:latin typeface="Arial" charset="0"/>
                <a:ea typeface="宋体" charset="-122"/>
                <a:cs typeface="+mn-cs"/>
              </a:rPr>
              <a:t>其次是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），也就是实际浓度，该条件下观测到的检测结果很可能高于</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，因此可以称为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可检出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p>
          <a:p>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）是最低实际浓度，该条件下能够可靠检测分析物，并且观测到的检测结果不确定度低于或等于实验室或该方法的生产商设定的目标。设定的不确定度（或偏倚和非精密度）目标必须附有标示</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，或者可用于实验室记录。</a:t>
            </a:r>
          </a:p>
          <a:p>
            <a:r>
              <a:rPr lang="zh-CN" altLang="zh-CN" sz="1200" kern="1200" dirty="0">
                <a:solidFill>
                  <a:schemeClr val="tx1"/>
                </a:solidFill>
                <a:effectLst/>
                <a:latin typeface="Arial" charset="0"/>
                <a:ea typeface="宋体" charset="-122"/>
                <a:cs typeface="+mn-cs"/>
              </a:rPr>
              <a:t>测量范围下限（</a:t>
            </a:r>
            <a:r>
              <a:rPr lang="en-US" altLang="zh-CN" sz="1200" kern="1200" dirty="0">
                <a:solidFill>
                  <a:schemeClr val="tx1"/>
                </a:solidFill>
                <a:effectLst/>
                <a:latin typeface="Arial" charset="0"/>
                <a:ea typeface="宋体" charset="-122"/>
                <a:cs typeface="+mn-cs"/>
              </a:rPr>
              <a:t>LMR</a:t>
            </a:r>
            <a:r>
              <a:rPr lang="zh-CN" altLang="zh-CN" sz="1200" kern="1200" dirty="0">
                <a:solidFill>
                  <a:schemeClr val="tx1"/>
                </a:solidFill>
                <a:effectLst/>
                <a:latin typeface="Arial" charset="0"/>
                <a:ea typeface="宋体" charset="-122"/>
                <a:cs typeface="+mn-cs"/>
              </a:rPr>
              <a:t>）是符合规定条件的最低水平。此类规定条件包括了标示的所有方法特征，其中包括了偏倚和不精密度，不确定度以及其他特征。</a:t>
            </a:r>
          </a:p>
          <a:p>
            <a:r>
              <a:rPr lang="zh-CN" altLang="zh-CN" sz="1200" kern="1200" dirty="0">
                <a:solidFill>
                  <a:schemeClr val="tx1"/>
                </a:solidFill>
                <a:effectLst/>
                <a:latin typeface="Arial" charset="0"/>
                <a:ea typeface="宋体" charset="-122"/>
                <a:cs typeface="+mn-cs"/>
              </a:rPr>
              <a:t>线性范围下限（</a:t>
            </a:r>
            <a:r>
              <a:rPr lang="en-US" altLang="zh-CN" sz="1200" kern="1200" dirty="0">
                <a:solidFill>
                  <a:schemeClr val="tx1"/>
                </a:solidFill>
                <a:effectLst/>
                <a:latin typeface="Arial" charset="0"/>
                <a:ea typeface="宋体" charset="-122"/>
                <a:cs typeface="+mn-cs"/>
              </a:rPr>
              <a:t>LLR</a:t>
            </a:r>
            <a:r>
              <a:rPr lang="zh-CN" altLang="zh-CN" sz="1200" kern="1200" dirty="0">
                <a:solidFill>
                  <a:schemeClr val="tx1"/>
                </a:solidFill>
                <a:effectLst/>
                <a:latin typeface="Arial" charset="0"/>
                <a:ea typeface="宋体" charset="-122"/>
                <a:cs typeface="+mn-cs"/>
              </a:rPr>
              <a:t>）是方法响应与真实浓度之间呈现线性关系条件下的最低浓度（参见</a:t>
            </a:r>
            <a:r>
              <a:rPr lang="en-US" altLang="zh-CN" sz="1200" kern="1200" dirty="0">
                <a:solidFill>
                  <a:schemeClr val="tx1"/>
                </a:solidFill>
                <a:effectLst/>
                <a:latin typeface="Arial" charset="0"/>
                <a:ea typeface="宋体" charset="-122"/>
                <a:cs typeface="+mn-cs"/>
              </a:rPr>
              <a:t>NCCLS</a:t>
            </a:r>
            <a:r>
              <a:rPr lang="zh-CN" altLang="zh-CN" sz="1200" kern="1200" dirty="0">
                <a:solidFill>
                  <a:schemeClr val="tx1"/>
                </a:solidFill>
                <a:effectLst/>
                <a:latin typeface="Arial" charset="0"/>
                <a:ea typeface="宋体" charset="-122"/>
                <a:cs typeface="+mn-cs"/>
              </a:rPr>
              <a:t>文件</a:t>
            </a:r>
            <a:r>
              <a:rPr lang="en-US" altLang="zh-CN" sz="1200" kern="1200" dirty="0">
                <a:solidFill>
                  <a:schemeClr val="tx1"/>
                </a:solidFill>
                <a:effectLst/>
                <a:latin typeface="Arial" charset="0"/>
                <a:ea typeface="宋体" charset="-122"/>
                <a:cs typeface="+mn-cs"/>
              </a:rPr>
              <a:t>EP6-</a:t>
            </a:r>
            <a:r>
              <a:rPr lang="zh-CN" altLang="zh-CN" sz="1200" kern="1200" dirty="0">
                <a:solidFill>
                  <a:schemeClr val="tx1"/>
                </a:solidFill>
                <a:effectLst/>
                <a:latin typeface="Arial" charset="0"/>
                <a:ea typeface="宋体" charset="-122"/>
                <a:cs typeface="+mn-cs"/>
              </a:rPr>
              <a:t>定量测量方法的线性评估：统计学方法）。这也需要对非线性误差设定目标，并且必须伴随说明线性情况。</a:t>
            </a:r>
          </a:p>
          <a:p>
            <a:r>
              <a:rPr lang="zh-CN" altLang="zh-CN" sz="1200" kern="1200" dirty="0">
                <a:solidFill>
                  <a:schemeClr val="tx1"/>
                </a:solidFill>
                <a:effectLst/>
                <a:latin typeface="Arial" charset="0"/>
                <a:ea typeface="宋体" charset="-122"/>
                <a:cs typeface="+mn-cs"/>
              </a:rPr>
              <a:t>任何情况下都是</a:t>
            </a:r>
            <a:r>
              <a:rPr lang="en-US" altLang="zh-CN" sz="1200" kern="1200" dirty="0" err="1">
                <a:solidFill>
                  <a:schemeClr val="tx1"/>
                </a:solidFill>
                <a:effectLst/>
                <a:latin typeface="Arial" charset="0"/>
                <a:ea typeface="宋体" charset="-122"/>
                <a:cs typeface="+mn-cs"/>
              </a:rPr>
              <a:t>LoB</a:t>
            </a:r>
            <a:r>
              <a:rPr lang="en-US" altLang="zh-CN" sz="1200" kern="1200" dirty="0">
                <a:solidFill>
                  <a:schemeClr val="tx1"/>
                </a:solidFill>
                <a:effectLst/>
                <a:latin typeface="Arial" charset="0"/>
                <a:ea typeface="宋体" charset="-122"/>
                <a:cs typeface="+mn-cs"/>
              </a:rPr>
              <a:t> &lt; </a:t>
            </a:r>
            <a:r>
              <a:rPr lang="en-US" altLang="zh-CN" sz="1200" kern="1200" dirty="0" err="1">
                <a:solidFill>
                  <a:schemeClr val="tx1"/>
                </a:solidFill>
                <a:effectLst/>
                <a:latin typeface="Arial" charset="0"/>
                <a:ea typeface="宋体" charset="-122"/>
                <a:cs typeface="+mn-cs"/>
              </a:rPr>
              <a:t>LoD</a:t>
            </a:r>
            <a:r>
              <a:rPr lang="en-US" altLang="zh-CN" sz="1200" kern="1200" dirty="0">
                <a:solidFill>
                  <a:schemeClr val="tx1"/>
                </a:solidFill>
                <a:effectLst/>
                <a:latin typeface="Arial" charset="0"/>
                <a:ea typeface="宋体" charset="-122"/>
                <a:cs typeface="+mn-cs"/>
              </a:rPr>
              <a:t> </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 </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。其他的限值之间可能没有一致的关系。可以根据定量目标、非线性误差和定义特征来确定这些限值的相对位置。</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2637A9C-426D-4250-9CAE-97D54765920B}" type="slidenum">
              <a:rPr lang="en-US" altLang="zh-CN" smtClean="0"/>
              <a:pPr eaLnBrk="1" hangingPunct="1"/>
              <a:t>59</a:t>
            </a:fld>
            <a:endParaRPr lang="en-US" altLang="zh-CN"/>
          </a:p>
        </p:txBody>
      </p:sp>
    </p:spTree>
    <p:extLst>
      <p:ext uri="{BB962C8B-B14F-4D97-AF65-F5344CB8AC3E}">
        <p14:creationId xmlns:p14="http://schemas.microsoft.com/office/powerpoint/2010/main" val="366650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6</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1666A4D-5B9A-4615-A879-C5DA4E5CBA17}" type="slidenum">
              <a:rPr lang="en-US" altLang="zh-CN" smtClean="0"/>
              <a:pPr eaLnBrk="1" hangingPunct="1"/>
              <a:t>60</a:t>
            </a:fld>
            <a:endParaRPr lang="en-US" altLang="zh-CN"/>
          </a:p>
        </p:txBody>
      </p:sp>
    </p:spTree>
    <p:extLst>
      <p:ext uri="{BB962C8B-B14F-4D97-AF65-F5344CB8AC3E}">
        <p14:creationId xmlns:p14="http://schemas.microsoft.com/office/powerpoint/2010/main" val="22574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1666A4D-5B9A-4615-A879-C5DA4E5CBA17}" type="slidenum">
              <a:rPr lang="en-US" altLang="zh-CN" smtClean="0"/>
              <a:pPr eaLnBrk="1" hangingPunct="1"/>
              <a:t>61</a:t>
            </a:fld>
            <a:endParaRPr lang="en-US" altLang="zh-CN"/>
          </a:p>
        </p:txBody>
      </p:sp>
    </p:spTree>
    <p:extLst>
      <p:ext uri="{BB962C8B-B14F-4D97-AF65-F5344CB8AC3E}">
        <p14:creationId xmlns:p14="http://schemas.microsoft.com/office/powerpoint/2010/main" val="99096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7</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8</a:t>
            </a:fld>
            <a:endParaRPr lang="en-US" altLang="zh-CN"/>
          </a:p>
        </p:txBody>
      </p:sp>
    </p:spTree>
    <p:extLst>
      <p:ext uri="{BB962C8B-B14F-4D97-AF65-F5344CB8AC3E}">
        <p14:creationId xmlns:p14="http://schemas.microsoft.com/office/powerpoint/2010/main" val="4141672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A7A9468-27F1-4DB9-80E7-7F01E8A73C90}" type="slidenum">
              <a:rPr lang="en-US" altLang="zh-CN" smtClean="0"/>
              <a:pPr eaLnBrk="1" hangingPunct="1"/>
              <a:t>9</a:t>
            </a:fld>
            <a:endParaRPr lang="en-US" altLang="zh-CN"/>
          </a:p>
        </p:txBody>
      </p:sp>
    </p:spTree>
    <p:extLst>
      <p:ext uri="{BB962C8B-B14F-4D97-AF65-F5344CB8AC3E}">
        <p14:creationId xmlns:p14="http://schemas.microsoft.com/office/powerpoint/2010/main" val="2581784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a:extLst>
              <a:ext uri="{28A0092B-C50C-407E-A947-70E740481C1C}">
                <a14:useLocalDpi xmlns:a14="http://schemas.microsoft.com/office/drawing/2010/main" val="0"/>
              </a:ext>
            </a:extLst>
          </a:blip>
          <a:srcRect t="8968" b="2744"/>
          <a:stretch>
            <a:fillRect/>
          </a:stretch>
        </p:blipFill>
        <p:spPr bwMode="auto">
          <a:xfrm>
            <a:off x="0"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3" y="284163"/>
            <a:ext cx="9793287"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3"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55501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3737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02478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58262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38" y="1087438"/>
            <a:ext cx="5356225"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38" y="3551238"/>
            <a:ext cx="5356225"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98632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20911"/>
          <a:stretch>
            <a:fillRect/>
          </a:stretch>
        </p:blipFill>
        <p:spPr bwMode="auto">
          <a:xfrm>
            <a:off x="0" y="0"/>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a:extLst>
              <a:ext uri="{28A0092B-C50C-407E-A947-70E740481C1C}">
                <a14:useLocalDpi xmlns:a14="http://schemas.microsoft.com/office/drawing/2010/main" val="0"/>
              </a:ext>
            </a:extLst>
          </a:blip>
          <a:srcRect l="621" t="59732" r="491" b="2483"/>
          <a:stretch>
            <a:fillRect/>
          </a:stretch>
        </p:blipFill>
        <p:spPr bwMode="auto">
          <a:xfrm>
            <a:off x="0"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0" y="3868738"/>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0" y="5005388"/>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2303969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5113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31066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3"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38"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87543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8039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567594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9657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146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26730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34832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61752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54441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0" y="2343150"/>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solidFill>
                  <a:schemeClr val="bg1"/>
                </a:solidFill>
                <a:ea typeface="Arial Unicode MS" pitchFamily="34" charset="-122"/>
                <a:cs typeface="Arial Unicode MS" pitchFamily="34" charset="-122"/>
              </a:rPr>
              <a:t>© 2011 Mindray Confidential</a:t>
            </a:r>
          </a:p>
        </p:txBody>
      </p:sp>
      <p:sp>
        <p:nvSpPr>
          <p:cNvPr id="7" name="Freeform 17"/>
          <p:cNvSpPr>
            <a:spLocks noEditPoints="1"/>
          </p:cNvSpPr>
          <p:nvPr/>
        </p:nvSpPr>
        <p:spPr bwMode="auto">
          <a:xfrm>
            <a:off x="8632825" y="5851525"/>
            <a:ext cx="2444750"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88"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latin typeface="Arial" charset="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latin typeface="Arial" charset="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latin typeface="Arial" charset="0"/>
                <a:ea typeface="宋体" charset="-122"/>
              </a:defRPr>
            </a:lvl1pPr>
          </a:lstStyle>
          <a:p>
            <a:pPr>
              <a:defRPr/>
            </a:pPr>
            <a:fld id="{81CF7792-E32A-49CC-8A8E-E3625AC56C33}" type="slidenum">
              <a:rPr lang="en-US" altLang="zh-CN"/>
              <a:pPr>
                <a:defRPr/>
              </a:pPr>
              <a:t>‹#›</a:t>
            </a:fld>
            <a:endParaRPr lang="en-US" altLang="zh-CN"/>
          </a:p>
        </p:txBody>
      </p:sp>
    </p:spTree>
    <p:extLst>
      <p:ext uri="{BB962C8B-B14F-4D97-AF65-F5344CB8AC3E}">
        <p14:creationId xmlns:p14="http://schemas.microsoft.com/office/powerpoint/2010/main" val="21068065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9650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842944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2692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61692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462962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66819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3114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06801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87469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113669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619443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0" y="1925638"/>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88" y="4841875"/>
            <a:ext cx="8066087"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0"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latin typeface="Arial" charset="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latin typeface="Arial" charset="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latin typeface="Arial" charset="0"/>
                <a:ea typeface="宋体" charset="-122"/>
              </a:defRPr>
            </a:lvl1pPr>
          </a:lstStyle>
          <a:p>
            <a:pPr>
              <a:defRPr/>
            </a:pPr>
            <a:fld id="{175D383E-7997-4A28-A0C5-D27D337FF0FD}" type="slidenum">
              <a:rPr lang="en-US" altLang="zh-CN"/>
              <a:pPr>
                <a:defRPr/>
              </a:pPr>
              <a:t>‹#›</a:t>
            </a:fld>
            <a:endParaRPr lang="en-US" altLang="zh-CN"/>
          </a:p>
        </p:txBody>
      </p:sp>
    </p:spTree>
    <p:extLst>
      <p:ext uri="{BB962C8B-B14F-4D97-AF65-F5344CB8AC3E}">
        <p14:creationId xmlns:p14="http://schemas.microsoft.com/office/powerpoint/2010/main" val="2895224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89317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998488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62359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096312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277049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084275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43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0864613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346932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6434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026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91658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5234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75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1278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59096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3" y="44450"/>
            <a:ext cx="108648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3" y="1087438"/>
            <a:ext cx="10864850"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7652" r:id="rId1"/>
    <p:sldLayoutId id="2147487610" r:id="rId2"/>
    <p:sldLayoutId id="2147487611" r:id="rId3"/>
    <p:sldLayoutId id="2147487612" r:id="rId4"/>
    <p:sldLayoutId id="2147487613" r:id="rId5"/>
    <p:sldLayoutId id="2147487614" r:id="rId6"/>
    <p:sldLayoutId id="2147487615" r:id="rId7"/>
    <p:sldLayoutId id="2147487616" r:id="rId8"/>
    <p:sldLayoutId id="2147487617" r:id="rId9"/>
    <p:sldLayoutId id="2147487618" r:id="rId10"/>
    <p:sldLayoutId id="2147487619" r:id="rId11"/>
    <p:sldLayoutId id="2147487620" r:id="rId12"/>
    <p:sldLayoutId id="2147487621" r:id="rId13"/>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cs typeface="方正兰亭黑3_GBK"/>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3" y="0"/>
            <a:ext cx="1086485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3" y="1030288"/>
            <a:ext cx="1086485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7653" r:id="rId1"/>
    <p:sldLayoutId id="2147487622" r:id="rId2"/>
    <p:sldLayoutId id="2147487623" r:id="rId3"/>
    <p:sldLayoutId id="2147487624" r:id="rId4"/>
    <p:sldLayoutId id="2147487625" r:id="rId5"/>
    <p:sldLayoutId id="2147487626" r:id="rId6"/>
    <p:sldLayoutId id="2147487627" r:id="rId7"/>
    <p:sldLayoutId id="2147487628" r:id="rId8"/>
    <p:sldLayoutId id="2147487629" r:id="rId9"/>
    <p:sldLayoutId id="2147487630" r:id="rId10"/>
    <p:sldLayoutId id="2147487631" r:id="rId11"/>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rgbClr val="4D4D4D"/>
          </a:solidFill>
          <a:latin typeface="+mn-lt"/>
          <a:ea typeface="+mn-ea"/>
          <a:cs typeface="方正兰亭黑3_GBK"/>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3" y="44450"/>
            <a:ext cx="108648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3" y="1090613"/>
            <a:ext cx="10864850" cy="47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46111A67-1307-4795-9A95-383314F4E764}"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3078"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7654" r:id="rId1"/>
    <p:sldLayoutId id="2147487632" r:id="rId2"/>
    <p:sldLayoutId id="2147487633" r:id="rId3"/>
    <p:sldLayoutId id="2147487634" r:id="rId4"/>
    <p:sldLayoutId id="2147487635" r:id="rId5"/>
    <p:sldLayoutId id="2147487636" r:id="rId6"/>
    <p:sldLayoutId id="2147487637" r:id="rId7"/>
    <p:sldLayoutId id="2147487638" r:id="rId8"/>
    <p:sldLayoutId id="2147487639" r:id="rId9"/>
    <p:sldLayoutId id="2147487640" r:id="rId10"/>
    <p:sldLayoutId id="2147487641" r:id="rId11"/>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chemeClr val="tx1"/>
          </a:solidFill>
          <a:latin typeface="+mn-lt"/>
          <a:ea typeface="+mn-ea"/>
          <a:cs typeface="方正兰亭黑3_GBK"/>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3" y="0"/>
            <a:ext cx="108648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3" y="1074738"/>
            <a:ext cx="10864850"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8CD6E0CE-C510-46B8-8329-EFB3CFF9301D}"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4102"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7655" r:id="rId1"/>
    <p:sldLayoutId id="2147487642" r:id="rId2"/>
    <p:sldLayoutId id="2147487643" r:id="rId3"/>
    <p:sldLayoutId id="2147487644" r:id="rId4"/>
    <p:sldLayoutId id="2147487645" r:id="rId5"/>
    <p:sldLayoutId id="2147487646" r:id="rId6"/>
    <p:sldLayoutId id="2147487647" r:id="rId7"/>
    <p:sldLayoutId id="2147487648" r:id="rId8"/>
    <p:sldLayoutId id="2147487649" r:id="rId9"/>
    <p:sldLayoutId id="2147487650" r:id="rId10"/>
    <p:sldLayoutId id="2147487651" r:id="rId11"/>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cs typeface="方正兰亭黑3_GBK"/>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1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4.wmf"/><Relationship Id="rId17" Type="http://schemas.openxmlformats.org/officeDocument/2006/relationships/oleObject" Target="../embeddings/oleObject8.bin"/><Relationship Id="rId2" Type="http://schemas.openxmlformats.org/officeDocument/2006/relationships/notesSlide" Target="../notesSlides/notesSlide10.xml"/><Relationship Id="rId16" Type="http://schemas.openxmlformats.org/officeDocument/2006/relationships/image" Target="../media/image16.wmf"/><Relationship Id="rId1" Type="http://schemas.openxmlformats.org/officeDocument/2006/relationships/slideLayout" Target="../slideLayouts/slideLayout12.xml"/><Relationship Id="rId6" Type="http://schemas.openxmlformats.org/officeDocument/2006/relationships/image" Target="../media/image11.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4.bin"/><Relationship Id="rId1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14.bin"/><Relationship Id="rId18" Type="http://schemas.openxmlformats.org/officeDocument/2006/relationships/image" Target="../media/image30.wmf"/><Relationship Id="rId3" Type="http://schemas.openxmlformats.org/officeDocument/2006/relationships/oleObject" Target="../embeddings/oleObject9.bin"/><Relationship Id="rId21" Type="http://schemas.openxmlformats.org/officeDocument/2006/relationships/image" Target="../media/image32.emf"/><Relationship Id="rId7" Type="http://schemas.openxmlformats.org/officeDocument/2006/relationships/oleObject" Target="../embeddings/oleObject11.bin"/><Relationship Id="rId12" Type="http://schemas.openxmlformats.org/officeDocument/2006/relationships/image" Target="../media/image27.wmf"/><Relationship Id="rId17" Type="http://schemas.openxmlformats.org/officeDocument/2006/relationships/oleObject" Target="../embeddings/oleObject16.bin"/><Relationship Id="rId2" Type="http://schemas.openxmlformats.org/officeDocument/2006/relationships/notesSlide" Target="../notesSlides/notesSlide13.xml"/><Relationship Id="rId16" Type="http://schemas.openxmlformats.org/officeDocument/2006/relationships/image" Target="../media/image29.wmf"/><Relationship Id="rId20" Type="http://schemas.openxmlformats.org/officeDocument/2006/relationships/image" Target="../media/image31.wmf"/><Relationship Id="rId1" Type="http://schemas.openxmlformats.org/officeDocument/2006/relationships/slideLayout" Target="../slideLayouts/slideLayout12.xml"/><Relationship Id="rId6" Type="http://schemas.openxmlformats.org/officeDocument/2006/relationships/image" Target="../media/image24.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26.wmf"/><Relationship Id="rId19" Type="http://schemas.openxmlformats.org/officeDocument/2006/relationships/oleObject" Target="../embeddings/oleObject17.bin"/><Relationship Id="rId4" Type="http://schemas.openxmlformats.org/officeDocument/2006/relationships/image" Target="../media/image23.wmf"/><Relationship Id="rId9" Type="http://schemas.openxmlformats.org/officeDocument/2006/relationships/oleObject" Target="../embeddings/oleObject12.bin"/><Relationship Id="rId14" Type="http://schemas.openxmlformats.org/officeDocument/2006/relationships/image" Target="../media/image28.w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8.emf"/><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5.wmf"/><Relationship Id="rId7"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7.wmf"/><Relationship Id="rId5" Type="http://schemas.openxmlformats.org/officeDocument/2006/relationships/oleObject" Target="../embeddings/oleObject18.bin"/><Relationship Id="rId4" Type="http://schemas.openxmlformats.org/officeDocument/2006/relationships/image" Target="../media/image46.wm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3.emf"/></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68.emf"/><Relationship Id="rId4" Type="http://schemas.openxmlformats.org/officeDocument/2006/relationships/image" Target="../media/image67.emf"/></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 Id="rId9" Type="http://schemas.openxmlformats.org/officeDocument/2006/relationships/image" Target="../media/image78.emf"/></Relationships>
</file>

<file path=ppt/slides/_rels/slide2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82.wmf"/><Relationship Id="rId5" Type="http://schemas.openxmlformats.org/officeDocument/2006/relationships/image" Target="../media/image81.emf"/><Relationship Id="rId4" Type="http://schemas.openxmlformats.org/officeDocument/2006/relationships/image" Target="../media/image80.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87.wm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84.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22.bin"/><Relationship Id="rId14" Type="http://schemas.openxmlformats.org/officeDocument/2006/relationships/image" Target="../media/image88.wmf"/></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32.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emf"/><Relationship Id="rId7" Type="http://schemas.openxmlformats.org/officeDocument/2006/relationships/image" Target="../media/image96.wmf"/><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95.wmf"/><Relationship Id="rId11" Type="http://schemas.openxmlformats.org/officeDocument/2006/relationships/image" Target="../media/image100.wmf"/><Relationship Id="rId5" Type="http://schemas.openxmlformats.org/officeDocument/2006/relationships/image" Target="../media/image94.wmf"/><Relationship Id="rId10" Type="http://schemas.openxmlformats.org/officeDocument/2006/relationships/image" Target="../media/image99.wmf"/><Relationship Id="rId4" Type="http://schemas.openxmlformats.org/officeDocument/2006/relationships/image" Target="../media/image93.wmf"/><Relationship Id="rId9" Type="http://schemas.openxmlformats.org/officeDocument/2006/relationships/image" Target="../media/image98.wmf"/></Relationships>
</file>

<file path=ppt/slides/_rels/slide33.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04.wmf"/><Relationship Id="rId5" Type="http://schemas.openxmlformats.org/officeDocument/2006/relationships/image" Target="../media/image103.wmf"/><Relationship Id="rId10" Type="http://schemas.openxmlformats.org/officeDocument/2006/relationships/image" Target="../media/image108.wmf"/><Relationship Id="rId4" Type="http://schemas.openxmlformats.org/officeDocument/2006/relationships/image" Target="../media/image102.wmf"/><Relationship Id="rId9" Type="http://schemas.openxmlformats.org/officeDocument/2006/relationships/image" Target="../media/image107.wmf"/></Relationships>
</file>

<file path=ppt/slides/_rels/slide3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11.wmf"/><Relationship Id="rId5" Type="http://schemas.openxmlformats.org/officeDocument/2006/relationships/image" Target="../media/image72.png"/><Relationship Id="rId4" Type="http://schemas.openxmlformats.org/officeDocument/2006/relationships/image" Target="../media/image110.emf"/></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6.wmf"/><Relationship Id="rId7" Type="http://schemas.openxmlformats.org/officeDocument/2006/relationships/image" Target="../media/image120.wmf"/><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s>
</file>

<file path=ppt/slides/_rels/slide37.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122.emf"/><Relationship Id="rId4" Type="http://schemas.openxmlformats.org/officeDocument/2006/relationships/image" Target="../media/image121.emf"/></Relationships>
</file>

<file path=ppt/slides/_rels/slide3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3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5.emf"/><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wmf"/></Relationships>
</file>

<file path=ppt/slides/_rels/slide4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37.wmf"/></Relationships>
</file>

<file path=ppt/slides/_rels/slide42.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39.wmf"/></Relationships>
</file>

<file path=ppt/slides/_rels/slide43.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image" Target="../media/image139.wmf"/><Relationship Id="rId7" Type="http://schemas.openxmlformats.org/officeDocument/2006/relationships/image" Target="../media/image143.emf"/><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140.emf"/><Relationship Id="rId9" Type="http://schemas.openxmlformats.org/officeDocument/2006/relationships/image" Target="../media/image145.emf"/></Relationships>
</file>

<file path=ppt/slides/_rels/slide44.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47.wmf"/></Relationships>
</file>

<file path=ppt/slides/_rels/slide45.xml.rels><?xml version="1.0" encoding="UTF-8" standalone="yes"?>
<Relationships xmlns="http://schemas.openxmlformats.org/package/2006/relationships"><Relationship Id="rId3" Type="http://schemas.openxmlformats.org/officeDocument/2006/relationships/image" Target="../media/image148.emf"/><Relationship Id="rId7" Type="http://schemas.openxmlformats.org/officeDocument/2006/relationships/image" Target="../media/image152.emf"/><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149.emf"/></Relationships>
</file>

<file path=ppt/slides/_rels/slide46.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154.emf"/><Relationship Id="rId4" Type="http://schemas.openxmlformats.org/officeDocument/2006/relationships/image" Target="../media/image153.emf"/></Relationships>
</file>

<file path=ppt/slides/_rels/slide47.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156.emf"/><Relationship Id="rId4" Type="http://schemas.openxmlformats.org/officeDocument/2006/relationships/image" Target="../media/image155.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160.wmf"/><Relationship Id="rId5" Type="http://schemas.openxmlformats.org/officeDocument/2006/relationships/oleObject" Target="../embeddings/oleObject26.bin"/><Relationship Id="rId4" Type="http://schemas.openxmlformats.org/officeDocument/2006/relationships/image" Target="../media/image159.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62.wmf"/></Relationships>
</file>

<file path=ppt/slides/_rels/slide52.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3.wmf"/><Relationship Id="rId7" Type="http://schemas.openxmlformats.org/officeDocument/2006/relationships/image" Target="../media/image167.wmf"/><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66.wmf"/><Relationship Id="rId5" Type="http://schemas.openxmlformats.org/officeDocument/2006/relationships/image" Target="../media/image165.emf"/><Relationship Id="rId10" Type="http://schemas.openxmlformats.org/officeDocument/2006/relationships/image" Target="../media/image170.wmf"/><Relationship Id="rId4" Type="http://schemas.openxmlformats.org/officeDocument/2006/relationships/image" Target="../media/image164.wmf"/><Relationship Id="rId9" Type="http://schemas.openxmlformats.org/officeDocument/2006/relationships/image" Target="../media/image169.emf"/></Relationships>
</file>

<file path=ppt/slides/_rels/slide53.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72.emf"/></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178.emf"/><Relationship Id="rId5" Type="http://schemas.openxmlformats.org/officeDocument/2006/relationships/image" Target="../media/image177.wmf"/><Relationship Id="rId4" Type="http://schemas.openxmlformats.org/officeDocument/2006/relationships/image" Target="../media/image17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8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90A74D9B-1291-500D-A706-D4C8A31B954E}"/>
              </a:ext>
            </a:extLst>
          </p:cNvPr>
          <p:cNvSpPr>
            <a:spLocks noGrp="1" noChangeArrowheads="1"/>
          </p:cNvSpPr>
          <p:nvPr>
            <p:ph type="ctrTitle"/>
          </p:nvPr>
        </p:nvSpPr>
        <p:spPr>
          <a:xfrm>
            <a:off x="174567" y="1204450"/>
            <a:ext cx="11172940" cy="4071274"/>
          </a:xfrm>
        </p:spPr>
        <p:txBody>
          <a:bodyPr/>
          <a:lstStyle/>
          <a:p>
            <a:pPr algn="ctr" eaLnBrk="1" hangingPunct="1">
              <a:lnSpc>
                <a:spcPct val="150000"/>
              </a:lnSpc>
            </a:pPr>
            <a:r>
              <a:rPr lang="zh-CN" altLang="en-US" sz="2800" dirty="0">
                <a:solidFill>
                  <a:schemeClr val="tx1"/>
                </a:solidFill>
                <a:latin typeface="宋体" panose="02010600030101010101" pitchFamily="2" charset="-122"/>
                <a:ea typeface="宋体" panose="02010600030101010101" pitchFamily="2" charset="-122"/>
              </a:rPr>
              <a:t>診斷試驗測量性能分析</a:t>
            </a:r>
            <a:br>
              <a:rPr lang="en-US" altLang="zh-CN" sz="2800" dirty="0">
                <a:solidFill>
                  <a:schemeClr val="tx1"/>
                </a:solidFill>
                <a:latin typeface="宋体" panose="02010600030101010101" pitchFamily="2" charset="-122"/>
                <a:ea typeface="宋体" panose="02010600030101010101" pitchFamily="2" charset="-122"/>
              </a:rPr>
            </a:br>
            <a:r>
              <a:rPr lang="zh-CN" altLang="en-US" sz="2800" dirty="0">
                <a:solidFill>
                  <a:schemeClr val="tx1"/>
                </a:solidFill>
                <a:latin typeface="宋体" panose="02010600030101010101" pitchFamily="2" charset="-122"/>
                <a:ea typeface="宋体" panose="02010600030101010101" pitchFamily="2" charset="-122"/>
              </a:rPr>
              <a:t>之</a:t>
            </a:r>
            <a:br>
              <a:rPr lang="en-US" altLang="zh-CN" sz="2800" dirty="0">
                <a:solidFill>
                  <a:schemeClr val="tx1"/>
                </a:solidFill>
                <a:latin typeface="宋体" panose="02010600030101010101" pitchFamily="2" charset="-122"/>
                <a:ea typeface="宋体" panose="02010600030101010101" pitchFamily="2" charset="-122"/>
              </a:rPr>
            </a:br>
            <a:r>
              <a:rPr lang="zh-CN" altLang="en-US" sz="2800" dirty="0">
                <a:solidFill>
                  <a:schemeClr val="tx1"/>
                </a:solidFill>
                <a:latin typeface="宋体" panose="02010600030101010101" pitchFamily="2" charset="-122"/>
                <a:ea typeface="宋体" panose="02010600030101010101" pitchFamily="2" charset="-122"/>
              </a:rPr>
              <a:t>刻度變差、位置變差、抗干擾能力、檢出限、穩定性</a:t>
            </a:r>
            <a:br>
              <a:rPr lang="en-US" altLang="zh-CN" sz="2800" dirty="0">
                <a:solidFill>
                  <a:schemeClr val="tx1"/>
                </a:solidFill>
                <a:latin typeface="宋体" panose="02010600030101010101" pitchFamily="2" charset="-122"/>
                <a:ea typeface="宋体" panose="02010600030101010101" pitchFamily="2" charset="-122"/>
              </a:rPr>
            </a:b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system characterization</a:t>
            </a:r>
            <a:r>
              <a:rPr lang="zh-CN" altLang="en-US" sz="2800" dirty="0">
                <a:solidFill>
                  <a:schemeClr val="tx1"/>
                </a:solidFill>
                <a:latin typeface="宋体" panose="02010600030101010101" pitchFamily="2" charset="-122"/>
                <a:ea typeface="宋体" panose="02010600030101010101" pitchFamily="2" charset="-122"/>
              </a:rPr>
              <a:t>：</a:t>
            </a:r>
            <a:br>
              <a:rPr lang="en-US" altLang="zh-CN" sz="2800" dirty="0">
                <a:solidFill>
                  <a:schemeClr val="tx1"/>
                </a:solidFill>
                <a:latin typeface="宋体" panose="02010600030101010101" pitchFamily="2" charset="-122"/>
                <a:ea typeface="宋体" panose="02010600030101010101" pitchFamily="2" charset="-122"/>
              </a:rPr>
            </a:b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precision</a:t>
            </a:r>
            <a:r>
              <a:rPr lang="zh-CN" altLang="en-US" sz="2800" dirty="0">
                <a:solidFill>
                  <a:schemeClr val="tx1"/>
                </a:solidFill>
                <a:latin typeface="宋体" panose="02010600030101010101" pitchFamily="2" charset="-122"/>
                <a:ea typeface="宋体" panose="02010600030101010101" pitchFamily="2" charset="-122"/>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bias</a:t>
            </a:r>
            <a:r>
              <a:rPr lang="zh-CN" altLang="en-US" sz="2800" dirty="0">
                <a:solidFill>
                  <a:schemeClr val="tx1"/>
                </a:solidFill>
                <a:latin typeface="宋体" panose="02010600030101010101" pitchFamily="2" charset="-122"/>
                <a:ea typeface="宋体" panose="02010600030101010101" pitchFamily="2" charset="-122"/>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recognition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anti</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interference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detection limit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stability</a:t>
            </a:r>
            <a:endParaRPr lang="zh-CN" altLang="en-US"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2465713"/>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048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Repeatability</a:t>
            </a:r>
            <a:endParaRPr lang="zh-CN" altLang="en-US" sz="1300" dirty="0">
              <a:latin typeface="Times New Roman" pitchFamily="18" charset="0"/>
              <a:cs typeface="Times New Roman" pitchFamily="18" charset="0"/>
            </a:endParaRPr>
          </a:p>
        </p:txBody>
      </p:sp>
      <p:grpSp>
        <p:nvGrpSpPr>
          <p:cNvPr id="20484" name="组合 3"/>
          <p:cNvGrpSpPr>
            <a:grpSpLocks/>
          </p:cNvGrpSpPr>
          <p:nvPr/>
        </p:nvGrpSpPr>
        <p:grpSpPr bwMode="auto">
          <a:xfrm>
            <a:off x="1268413" y="969963"/>
            <a:ext cx="9348787" cy="4741862"/>
            <a:chOff x="1404938" y="984250"/>
            <a:chExt cx="9348787" cy="4741863"/>
          </a:xfrm>
        </p:grpSpPr>
        <p:grpSp>
          <p:nvGrpSpPr>
            <p:cNvPr id="20485" name="组合 25"/>
            <p:cNvGrpSpPr>
              <a:grpSpLocks/>
            </p:cNvGrpSpPr>
            <p:nvPr/>
          </p:nvGrpSpPr>
          <p:grpSpPr bwMode="auto">
            <a:xfrm>
              <a:off x="1560513" y="984250"/>
              <a:ext cx="3621087" cy="1603375"/>
              <a:chOff x="1027113" y="989013"/>
              <a:chExt cx="3621087" cy="1603423"/>
            </a:xfrm>
          </p:grpSpPr>
          <p:grpSp>
            <p:nvGrpSpPr>
              <p:cNvPr id="20507" name="组合 10"/>
              <p:cNvGrpSpPr>
                <a:grpSpLocks/>
              </p:cNvGrpSpPr>
              <p:nvPr/>
            </p:nvGrpSpPr>
            <p:grpSpPr bwMode="auto">
              <a:xfrm>
                <a:off x="1027113" y="2160636"/>
                <a:ext cx="3621087" cy="431800"/>
                <a:chOff x="1027113" y="1503411"/>
                <a:chExt cx="3621087" cy="431800"/>
              </a:xfrm>
            </p:grpSpPr>
            <p:sp>
              <p:nvSpPr>
                <p:cNvPr id="20512" name="Rectangle 14"/>
                <p:cNvSpPr>
                  <a:spLocks noChangeArrowheads="1"/>
                </p:cNvSpPr>
                <p:nvPr/>
              </p:nvSpPr>
              <p:spPr bwMode="auto">
                <a:xfrm>
                  <a:off x="1027113" y="1567596"/>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i="1">
                      <a:latin typeface="宋体" pitchFamily="2" charset="-122"/>
                    </a:rPr>
                    <a:t>                            x</a:t>
                  </a:r>
                  <a:r>
                    <a:rPr lang="en-US" altLang="zh-CN" sz="1000"/>
                    <a:t> </a:t>
                  </a:r>
                  <a:r>
                    <a:rPr lang="zh-CN" altLang="en-US" sz="1000"/>
                    <a:t>為離散型分佈變量；</a:t>
                  </a:r>
                  <a:endParaRPr lang="zh-CN" altLang="en-US" sz="800"/>
                </a:p>
              </p:txBody>
            </p:sp>
            <p:graphicFrame>
              <p:nvGraphicFramePr>
                <p:cNvPr id="20513" name="Object 20"/>
                <p:cNvGraphicFramePr>
                  <a:graphicFrameLocks noChangeAspect="1"/>
                </p:cNvGraphicFramePr>
                <p:nvPr/>
              </p:nvGraphicFramePr>
              <p:xfrm>
                <a:off x="1100138" y="1503411"/>
                <a:ext cx="987425" cy="431800"/>
              </p:xfrm>
              <a:graphic>
                <a:graphicData uri="http://schemas.openxmlformats.org/presentationml/2006/ole">
                  <mc:AlternateContent xmlns:mc="http://schemas.openxmlformats.org/markup-compatibility/2006">
                    <mc:Choice xmlns:v="urn:schemas-microsoft-com:vml" Requires="v">
                      <p:oleObj name="Equation" r:id="rId3" imgW="990170" imgH="431613" progId="Equation.DSMT4">
                        <p:embed/>
                      </p:oleObj>
                    </mc:Choice>
                    <mc:Fallback>
                      <p:oleObj name="Equation" r:id="rId3" imgW="990170" imgH="431613"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138" y="1503411"/>
                              <a:ext cx="987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508" name="组合 4"/>
              <p:cNvGrpSpPr>
                <a:grpSpLocks/>
              </p:cNvGrpSpPr>
              <p:nvPr/>
            </p:nvGrpSpPr>
            <p:grpSpPr bwMode="auto">
              <a:xfrm>
                <a:off x="1027113" y="1561246"/>
                <a:ext cx="3621087" cy="346868"/>
                <a:chOff x="1027113" y="1065946"/>
                <a:chExt cx="3621087" cy="346868"/>
              </a:xfrm>
            </p:grpSpPr>
            <p:sp>
              <p:nvSpPr>
                <p:cNvPr id="20510" name="Rectangle 14"/>
                <p:cNvSpPr>
                  <a:spLocks noChangeArrowheads="1"/>
                </p:cNvSpPr>
                <p:nvPr/>
              </p:nvSpPr>
              <p:spPr bwMode="auto">
                <a:xfrm>
                  <a:off x="1027113" y="1089649"/>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a:t>                                                   </a:t>
                  </a:r>
                  <a:r>
                    <a:rPr lang="en-US" altLang="zh-CN" sz="1000" i="1">
                      <a:latin typeface="宋体" pitchFamily="2" charset="-122"/>
                    </a:rPr>
                    <a:t>x</a:t>
                  </a:r>
                  <a:r>
                    <a:rPr lang="en-US" altLang="zh-CN" sz="1000"/>
                    <a:t> </a:t>
                  </a:r>
                  <a:r>
                    <a:rPr lang="zh-CN" altLang="en-US" sz="1000"/>
                    <a:t>為連續型分佈變量；</a:t>
                  </a:r>
                  <a:endParaRPr lang="zh-CN" altLang="en-US" sz="800"/>
                </a:p>
              </p:txBody>
            </p:sp>
            <p:graphicFrame>
              <p:nvGraphicFramePr>
                <p:cNvPr id="20511" name="Object 20"/>
                <p:cNvGraphicFramePr>
                  <a:graphicFrameLocks noChangeAspect="1"/>
                </p:cNvGraphicFramePr>
                <p:nvPr/>
              </p:nvGraphicFramePr>
              <p:xfrm>
                <a:off x="1108075" y="1065946"/>
                <a:ext cx="1406525" cy="330200"/>
              </p:xfrm>
              <a:graphic>
                <a:graphicData uri="http://schemas.openxmlformats.org/presentationml/2006/ole">
                  <mc:AlternateContent xmlns:mc="http://schemas.openxmlformats.org/markup-compatibility/2006">
                    <mc:Choice xmlns:v="urn:schemas-microsoft-com:vml" Requires="v">
                      <p:oleObj name="Equation" r:id="rId5" imgW="1409088" imgH="330057" progId="Equation.DSMT4">
                        <p:embed/>
                      </p:oleObj>
                    </mc:Choice>
                    <mc:Fallback>
                      <p:oleObj name="Equation" r:id="rId5" imgW="1409088" imgH="330057"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1065946"/>
                              <a:ext cx="14065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509" name="Rectangle 14"/>
              <p:cNvSpPr>
                <a:spLocks noChangeArrowheads="1"/>
              </p:cNvSpPr>
              <p:nvPr/>
            </p:nvSpPr>
            <p:spPr bwMode="auto">
              <a:xfrm>
                <a:off x="1027113" y="989013"/>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數學期望計算公式</a:t>
                </a:r>
                <a:r>
                  <a:rPr lang="en-US" altLang="zh-CN" sz="1000"/>
                  <a:t>(</a:t>
                </a:r>
                <a:r>
                  <a:rPr lang="zh-CN" altLang="en-US" sz="1000"/>
                  <a:t>均值</a:t>
                </a:r>
                <a:r>
                  <a:rPr lang="en-US" altLang="zh-CN" sz="1000"/>
                  <a:t>)</a:t>
                </a:r>
                <a:r>
                  <a:rPr lang="zh-CN" altLang="en-US" sz="1000"/>
                  <a:t>：</a:t>
                </a:r>
                <a:endParaRPr lang="zh-CN" altLang="en-US" sz="800"/>
              </a:p>
            </p:txBody>
          </p:sp>
        </p:grpSp>
        <p:grpSp>
          <p:nvGrpSpPr>
            <p:cNvPr id="20486" name="组合 23"/>
            <p:cNvGrpSpPr>
              <a:grpSpLocks/>
            </p:cNvGrpSpPr>
            <p:nvPr/>
          </p:nvGrpSpPr>
          <p:grpSpPr bwMode="auto">
            <a:xfrm>
              <a:off x="5626100" y="984250"/>
              <a:ext cx="5127625" cy="1614488"/>
              <a:chOff x="5121310" y="989012"/>
              <a:chExt cx="5127590" cy="1613385"/>
            </a:xfrm>
          </p:grpSpPr>
          <p:grpSp>
            <p:nvGrpSpPr>
              <p:cNvPr id="20500" name="组合 21"/>
              <p:cNvGrpSpPr>
                <a:grpSpLocks/>
              </p:cNvGrpSpPr>
              <p:nvPr/>
            </p:nvGrpSpPr>
            <p:grpSpPr bwMode="auto">
              <a:xfrm>
                <a:off x="5121311" y="2170597"/>
                <a:ext cx="5127589" cy="431800"/>
                <a:chOff x="1027113" y="3250508"/>
                <a:chExt cx="5127589" cy="431800"/>
              </a:xfrm>
            </p:grpSpPr>
            <p:sp>
              <p:nvSpPr>
                <p:cNvPr id="20505" name="Rectangle 14"/>
                <p:cNvSpPr>
                  <a:spLocks noChangeArrowheads="1"/>
                </p:cNvSpPr>
                <p:nvPr/>
              </p:nvSpPr>
              <p:spPr bwMode="auto">
                <a:xfrm>
                  <a:off x="1027113" y="3316232"/>
                  <a:ext cx="51275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i="1">
                      <a:latin typeface="宋体" pitchFamily="2" charset="-122"/>
                    </a:rPr>
                    <a:t>                                                     x</a:t>
                  </a:r>
                  <a:r>
                    <a:rPr lang="en-US" altLang="zh-CN" sz="1000"/>
                    <a:t> </a:t>
                  </a:r>
                  <a:r>
                    <a:rPr lang="zh-CN" altLang="en-US" sz="1000"/>
                    <a:t>為離散型分佈變量；</a:t>
                  </a:r>
                  <a:endParaRPr lang="zh-CN" altLang="en-US" sz="800"/>
                </a:p>
              </p:txBody>
            </p:sp>
            <p:graphicFrame>
              <p:nvGraphicFramePr>
                <p:cNvPr id="20506" name="Object 18"/>
                <p:cNvGraphicFramePr>
                  <a:graphicFrameLocks noChangeAspect="1"/>
                </p:cNvGraphicFramePr>
                <p:nvPr/>
              </p:nvGraphicFramePr>
              <p:xfrm>
                <a:off x="1104106" y="3250508"/>
                <a:ext cx="3041650" cy="431800"/>
              </p:xfrm>
              <a:graphic>
                <a:graphicData uri="http://schemas.openxmlformats.org/presentationml/2006/ole">
                  <mc:AlternateContent xmlns:mc="http://schemas.openxmlformats.org/markup-compatibility/2006">
                    <mc:Choice xmlns:v="urn:schemas-microsoft-com:vml" Requires="v">
                      <p:oleObj name="Equation" r:id="rId7" imgW="3048000" imgH="431800" progId="Equation.DSMT4">
                        <p:embed/>
                      </p:oleObj>
                    </mc:Choice>
                    <mc:Fallback>
                      <p:oleObj name="Equation" r:id="rId7" imgW="3048000" imgH="4318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106" y="3250508"/>
                              <a:ext cx="3041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501" name="组合 15"/>
              <p:cNvGrpSpPr>
                <a:grpSpLocks/>
              </p:cNvGrpSpPr>
              <p:nvPr/>
            </p:nvGrpSpPr>
            <p:grpSpPr bwMode="auto">
              <a:xfrm>
                <a:off x="5121311" y="1575200"/>
                <a:ext cx="5127589" cy="342662"/>
                <a:chOff x="1027113" y="2709464"/>
                <a:chExt cx="5127589" cy="342662"/>
              </a:xfrm>
            </p:grpSpPr>
            <p:sp>
              <p:nvSpPr>
                <p:cNvPr id="20503" name="Rectangle 14"/>
                <p:cNvSpPr>
                  <a:spLocks noChangeArrowheads="1"/>
                </p:cNvSpPr>
                <p:nvPr/>
              </p:nvSpPr>
              <p:spPr bwMode="auto">
                <a:xfrm>
                  <a:off x="1027113" y="2728961"/>
                  <a:ext cx="51275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i="1">
                      <a:latin typeface="宋体" pitchFamily="2" charset="-122"/>
                    </a:rPr>
                    <a:t>                                                     x</a:t>
                  </a:r>
                  <a:r>
                    <a:rPr lang="en-US" altLang="zh-CN" sz="1000"/>
                    <a:t> </a:t>
                  </a:r>
                  <a:r>
                    <a:rPr lang="zh-CN" altLang="en-US" sz="1000"/>
                    <a:t>為連續型分佈變量；</a:t>
                  </a:r>
                  <a:endParaRPr lang="zh-CN" altLang="en-US" sz="800"/>
                </a:p>
              </p:txBody>
            </p:sp>
            <p:graphicFrame>
              <p:nvGraphicFramePr>
                <p:cNvPr id="20504" name="对象 3"/>
                <p:cNvGraphicFramePr>
                  <a:graphicFrameLocks noChangeAspect="1"/>
                </p:cNvGraphicFramePr>
                <p:nvPr/>
              </p:nvGraphicFramePr>
              <p:xfrm>
                <a:off x="1100138" y="2709464"/>
                <a:ext cx="2154237" cy="330200"/>
              </p:xfrm>
              <a:graphic>
                <a:graphicData uri="http://schemas.openxmlformats.org/presentationml/2006/ole">
                  <mc:AlternateContent xmlns:mc="http://schemas.openxmlformats.org/markup-compatibility/2006">
                    <mc:Choice xmlns:v="urn:schemas-microsoft-com:vml" Requires="v">
                      <p:oleObj name="Equation" r:id="rId9" imgW="2159000" imgH="330200" progId="Equation.DSMT4">
                        <p:embed/>
                      </p:oleObj>
                    </mc:Choice>
                    <mc:Fallback>
                      <p:oleObj name="Equation" r:id="rId9" imgW="2159000" imgH="330200" progId="Equation.DSMT4">
                        <p:embed/>
                        <p:pic>
                          <p:nvPicPr>
                            <p:cNvPr id="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0138" y="2709464"/>
                              <a:ext cx="215423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502" name="Rectangle 14"/>
              <p:cNvSpPr>
                <a:spLocks noChangeArrowheads="1"/>
              </p:cNvSpPr>
              <p:nvPr/>
            </p:nvSpPr>
            <p:spPr bwMode="auto">
              <a:xfrm>
                <a:off x="5121310" y="989012"/>
                <a:ext cx="51275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方差計算公式：</a:t>
                </a:r>
                <a:endParaRPr lang="zh-CN" altLang="en-US" sz="800"/>
              </a:p>
            </p:txBody>
          </p:sp>
        </p:grpSp>
        <p:cxnSp>
          <p:nvCxnSpPr>
            <p:cNvPr id="20481" name="直接连接符 20480"/>
            <p:cNvCxnSpPr/>
            <p:nvPr/>
          </p:nvCxnSpPr>
          <p:spPr bwMode="auto">
            <a:xfrm>
              <a:off x="1404938" y="3486151"/>
              <a:ext cx="91630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488" name="组合 1"/>
            <p:cNvGrpSpPr>
              <a:grpSpLocks/>
            </p:cNvGrpSpPr>
            <p:nvPr/>
          </p:nvGrpSpPr>
          <p:grpSpPr bwMode="auto">
            <a:xfrm>
              <a:off x="1560513" y="2819709"/>
              <a:ext cx="3606800" cy="469900"/>
              <a:chOff x="1559887" y="2928585"/>
              <a:chExt cx="3607331" cy="469853"/>
            </a:xfrm>
          </p:grpSpPr>
          <p:sp>
            <p:nvSpPr>
              <p:cNvPr id="20498" name="Rectangle 14"/>
              <p:cNvSpPr>
                <a:spLocks noChangeArrowheads="1"/>
              </p:cNvSpPr>
              <p:nvPr/>
            </p:nvSpPr>
            <p:spPr bwMode="auto">
              <a:xfrm>
                <a:off x="1559887" y="2957837"/>
                <a:ext cx="3607331" cy="32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變異係數計算公式：</a:t>
                </a:r>
                <a:endParaRPr lang="zh-CN" altLang="en-US" sz="800"/>
              </a:p>
            </p:txBody>
          </p:sp>
          <p:graphicFrame>
            <p:nvGraphicFramePr>
              <p:cNvPr id="20499" name="Object 20"/>
              <p:cNvGraphicFramePr>
                <a:graphicFrameLocks noChangeAspect="1"/>
              </p:cNvGraphicFramePr>
              <p:nvPr/>
            </p:nvGraphicFramePr>
            <p:xfrm>
              <a:off x="3179341" y="2928585"/>
              <a:ext cx="835025" cy="469853"/>
            </p:xfrm>
            <a:graphic>
              <a:graphicData uri="http://schemas.openxmlformats.org/presentationml/2006/ole">
                <mc:AlternateContent xmlns:mc="http://schemas.openxmlformats.org/markup-compatibility/2006">
                  <mc:Choice xmlns:v="urn:schemas-microsoft-com:vml" Requires="v">
                    <p:oleObj name="Equation" r:id="rId11" imgW="838200" imgH="469900" progId="Equation.DSMT4">
                      <p:embed/>
                    </p:oleObj>
                  </mc:Choice>
                  <mc:Fallback>
                    <p:oleObj name="Equation" r:id="rId11" imgW="838200" imgH="469900"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9341" y="2928585"/>
                            <a:ext cx="835025" cy="46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489" name="组合 2"/>
            <p:cNvGrpSpPr>
              <a:grpSpLocks/>
            </p:cNvGrpSpPr>
            <p:nvPr/>
          </p:nvGrpSpPr>
          <p:grpSpPr bwMode="auto">
            <a:xfrm>
              <a:off x="1560513" y="3658724"/>
              <a:ext cx="8147550" cy="2067389"/>
              <a:chOff x="1560513" y="3658724"/>
              <a:chExt cx="8147550" cy="2067389"/>
            </a:xfrm>
          </p:grpSpPr>
          <p:grpSp>
            <p:nvGrpSpPr>
              <p:cNvPr id="20490" name="组合 1"/>
              <p:cNvGrpSpPr>
                <a:grpSpLocks/>
              </p:cNvGrpSpPr>
              <p:nvPr/>
            </p:nvGrpSpPr>
            <p:grpSpPr bwMode="auto">
              <a:xfrm>
                <a:off x="5711314" y="3658724"/>
                <a:ext cx="3996749" cy="2067389"/>
                <a:chOff x="5711314" y="3658724"/>
                <a:chExt cx="3996749" cy="2067389"/>
              </a:xfrm>
            </p:grpSpPr>
            <p:graphicFrame>
              <p:nvGraphicFramePr>
                <p:cNvPr id="20493" name="Object 20"/>
                <p:cNvGraphicFramePr>
                  <a:graphicFrameLocks noChangeAspect="1"/>
                </p:cNvGraphicFramePr>
                <p:nvPr/>
              </p:nvGraphicFramePr>
              <p:xfrm>
                <a:off x="5711314" y="3658724"/>
                <a:ext cx="3996749" cy="763149"/>
              </p:xfrm>
              <a:graphic>
                <a:graphicData uri="http://schemas.openxmlformats.org/presentationml/2006/ole">
                  <mc:AlternateContent xmlns:mc="http://schemas.openxmlformats.org/markup-compatibility/2006">
                    <mc:Choice xmlns:v="urn:schemas-microsoft-com:vml" Requires="v">
                      <p:oleObj name="Equation" r:id="rId13" imgW="2603500" imgH="495300" progId="Equation.DSMT4">
                        <p:embed/>
                      </p:oleObj>
                    </mc:Choice>
                    <mc:Fallback>
                      <p:oleObj name="Equation" r:id="rId13" imgW="2603500" imgH="495300" progId="Equation.DSMT4">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1314" y="3658724"/>
                              <a:ext cx="3996749" cy="7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4" name="Text Box 6"/>
                <p:cNvSpPr txBox="1">
                  <a:spLocks noChangeArrowheads="1"/>
                </p:cNvSpPr>
                <p:nvPr/>
              </p:nvSpPr>
              <p:spPr bwMode="auto">
                <a:xfrm>
                  <a:off x="6188481" y="4611258"/>
                  <a:ext cx="336344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l-GR" altLang="en-US" sz="900">
                      <a:latin typeface="宋体" pitchFamily="2" charset="-122"/>
                    </a:rPr>
                    <a:t>μ</a:t>
                  </a:r>
                  <a:r>
                    <a:rPr lang="en-US" altLang="zh-CN" sz="900">
                      <a:latin typeface="宋体" pitchFamily="2" charset="-122"/>
                    </a:rPr>
                    <a:t>- </a:t>
                  </a:r>
                  <a:r>
                    <a:rPr lang="zh-CN" altLang="en-US" sz="900"/>
                    <a:t>數學期望</a:t>
                  </a:r>
                  <a:r>
                    <a:rPr lang="zh-CN" altLang="en-US" sz="900">
                      <a:latin typeface="宋体" pitchFamily="2" charset="-122"/>
                    </a:rPr>
                    <a:t>；</a:t>
                  </a:r>
                </a:p>
                <a:p>
                  <a:pPr eaLnBrk="1" hangingPunct="1">
                    <a:spcBef>
                      <a:spcPct val="50000"/>
                    </a:spcBef>
                  </a:pPr>
                  <a:r>
                    <a:rPr lang="el-GR" altLang="en-US" sz="900">
                      <a:latin typeface="宋体" pitchFamily="2" charset="-122"/>
                    </a:rPr>
                    <a:t>σ</a:t>
                  </a:r>
                  <a:r>
                    <a:rPr lang="en-US" altLang="en-US" sz="900" baseline="40000">
                      <a:latin typeface="宋体" pitchFamily="2" charset="-122"/>
                    </a:rPr>
                    <a:t>2</a:t>
                  </a:r>
                  <a:r>
                    <a:rPr lang="en-US" altLang="zh-CN" sz="900">
                      <a:latin typeface="宋体" pitchFamily="2" charset="-122"/>
                    </a:rPr>
                    <a:t> - </a:t>
                  </a:r>
                  <a:r>
                    <a:rPr lang="zh-CN" altLang="en-US" sz="900">
                      <a:latin typeface="宋体" pitchFamily="2" charset="-122"/>
                    </a:rPr>
                    <a:t>方差</a:t>
                  </a:r>
                </a:p>
                <a:p>
                  <a:pPr eaLnBrk="1" hangingPunct="1">
                    <a:spcBef>
                      <a:spcPct val="50000"/>
                    </a:spcBef>
                  </a:pPr>
                  <a:r>
                    <a:rPr lang="en-US" altLang="zh-CN" sz="900">
                      <a:latin typeface="宋体" pitchFamily="2" charset="-122"/>
                    </a:rPr>
                    <a:t>π- </a:t>
                  </a:r>
                  <a:r>
                    <a:rPr lang="zh-CN" altLang="en-US" sz="900">
                      <a:latin typeface="宋体" pitchFamily="2" charset="-122"/>
                    </a:rPr>
                    <a:t>圓周率常數</a:t>
                  </a:r>
                </a:p>
                <a:p>
                  <a:pPr eaLnBrk="1" hangingPunct="1">
                    <a:spcBef>
                      <a:spcPct val="50000"/>
                    </a:spcBef>
                  </a:pPr>
                  <a:r>
                    <a:rPr lang="zh-CN" altLang="en-US" sz="900">
                      <a:latin typeface="宋体" pitchFamily="2" charset="-122"/>
                    </a:rPr>
                    <a:t>  </a:t>
                  </a:r>
                  <a:endParaRPr lang="el-GR" altLang="en-US" sz="900">
                    <a:latin typeface="宋体" pitchFamily="2" charset="-122"/>
                  </a:endParaRPr>
                </a:p>
              </p:txBody>
            </p:sp>
            <p:grpSp>
              <p:nvGrpSpPr>
                <p:cNvPr id="20495" name="组合 1"/>
                <p:cNvGrpSpPr>
                  <a:grpSpLocks/>
                </p:cNvGrpSpPr>
                <p:nvPr/>
              </p:nvGrpSpPr>
              <p:grpSpPr bwMode="auto">
                <a:xfrm>
                  <a:off x="6292850" y="5373688"/>
                  <a:ext cx="2854566" cy="352425"/>
                  <a:chOff x="3775730" y="4931279"/>
                  <a:chExt cx="4750640" cy="763087"/>
                </a:xfrm>
              </p:grpSpPr>
              <p:graphicFrame>
                <p:nvGraphicFramePr>
                  <p:cNvPr id="20496" name="Object 5"/>
                  <p:cNvGraphicFramePr>
                    <a:graphicFrameLocks noChangeAspect="1"/>
                  </p:cNvGraphicFramePr>
                  <p:nvPr>
                    <p:extLst>
                      <p:ext uri="{D42A27DB-BD31-4B8C-83A1-F6EECF244321}">
                        <p14:modId xmlns:p14="http://schemas.microsoft.com/office/powerpoint/2010/main" val="4160189099"/>
                      </p:ext>
                    </p:extLst>
                  </p:nvPr>
                </p:nvGraphicFramePr>
                <p:xfrm>
                  <a:off x="3775730" y="4931279"/>
                  <a:ext cx="1910136" cy="763087"/>
                </p:xfrm>
                <a:graphic>
                  <a:graphicData uri="http://schemas.openxmlformats.org/presentationml/2006/ole">
                    <mc:AlternateContent xmlns:mc="http://schemas.openxmlformats.org/markup-compatibility/2006">
                      <mc:Choice xmlns:v="urn:schemas-microsoft-com:vml" Requires="v">
                        <p:oleObj name="公式" r:id="rId15" imgW="927100" imgH="393700" progId="Equation.3">
                          <p:embed/>
                        </p:oleObj>
                      </mc:Choice>
                      <mc:Fallback>
                        <p:oleObj name="公式" r:id="rId15" imgW="927100" imgH="393700" progId="Equation.3">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5730" y="4931279"/>
                                <a:ext cx="1910136" cy="76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7" name="Text Box 13"/>
                  <p:cNvSpPr txBox="1">
                    <a:spLocks noChangeArrowheads="1"/>
                  </p:cNvSpPr>
                  <p:nvPr/>
                </p:nvSpPr>
                <p:spPr bwMode="auto">
                  <a:xfrm>
                    <a:off x="5759358" y="5075406"/>
                    <a:ext cx="2767012" cy="4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a:latin typeface="宋体" pitchFamily="2" charset="-122"/>
                      </a:rPr>
                      <a:t>- </a:t>
                    </a:r>
                    <a:r>
                      <a:rPr lang="zh-CN" altLang="en-US" sz="900">
                        <a:latin typeface="宋体" pitchFamily="2" charset="-122"/>
                      </a:rPr>
                      <a:t>常數、自然對數的底  </a:t>
                    </a:r>
                    <a:endParaRPr lang="el-GR" altLang="en-US" sz="900">
                      <a:latin typeface="宋体" pitchFamily="2" charset="-122"/>
                    </a:endParaRPr>
                  </a:p>
                </p:txBody>
              </p:sp>
            </p:grpSp>
          </p:grpSp>
          <p:sp>
            <p:nvSpPr>
              <p:cNvPr id="20491" name="Rectangle 14"/>
              <p:cNvSpPr>
                <a:spLocks noChangeArrowheads="1"/>
              </p:cNvSpPr>
              <p:nvPr/>
            </p:nvSpPr>
            <p:spPr bwMode="auto">
              <a:xfrm>
                <a:off x="1560513" y="3786188"/>
                <a:ext cx="40655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正態分佈概率密度函數：</a:t>
                </a:r>
                <a:endParaRPr lang="zh-CN" altLang="en-US" sz="800"/>
              </a:p>
            </p:txBody>
          </p:sp>
          <p:graphicFrame>
            <p:nvGraphicFramePr>
              <p:cNvPr id="20492" name="对象 2"/>
              <p:cNvGraphicFramePr>
                <a:graphicFrameLocks noChangeAspect="1"/>
              </p:cNvGraphicFramePr>
              <p:nvPr/>
            </p:nvGraphicFramePr>
            <p:xfrm>
              <a:off x="1654175" y="4376738"/>
              <a:ext cx="3259138" cy="1341437"/>
            </p:xfrm>
            <a:graphic>
              <a:graphicData uri="http://schemas.openxmlformats.org/presentationml/2006/ole">
                <mc:AlternateContent xmlns:mc="http://schemas.openxmlformats.org/markup-compatibility/2006">
                  <mc:Choice xmlns:v="urn:schemas-microsoft-com:vml" Requires="v">
                    <p:oleObj name="公式" r:id="rId17" imgW="2501900" imgH="952500" progId="Equation.3">
                      <p:embed/>
                    </p:oleObj>
                  </mc:Choice>
                  <mc:Fallback>
                    <p:oleObj name="公式" r:id="rId17" imgW="2501900" imgH="952500" progId="Equation.3">
                      <p:embed/>
                      <p:pic>
                        <p:nvPicPr>
                          <p:cNvPr id="0" name="对象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54175" y="4376738"/>
                            <a:ext cx="3259138"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150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Repeatability</a:t>
            </a:r>
            <a:endParaRPr lang="zh-CN" altLang="en-US" sz="1300" dirty="0">
              <a:latin typeface="Times New Roman" pitchFamily="18" charset="0"/>
              <a:cs typeface="Times New Roman" pitchFamily="18" charset="0"/>
            </a:endParaRPr>
          </a:p>
        </p:txBody>
      </p:sp>
      <p:grpSp>
        <p:nvGrpSpPr>
          <p:cNvPr id="21508" name="组合 3"/>
          <p:cNvGrpSpPr>
            <a:grpSpLocks/>
          </p:cNvGrpSpPr>
          <p:nvPr/>
        </p:nvGrpSpPr>
        <p:grpSpPr bwMode="auto">
          <a:xfrm>
            <a:off x="857250" y="800329"/>
            <a:ext cx="9813925" cy="4975225"/>
            <a:chOff x="857250" y="887413"/>
            <a:chExt cx="9813925" cy="4975225"/>
          </a:xfrm>
        </p:grpSpPr>
        <p:sp>
          <p:nvSpPr>
            <p:cNvPr id="21509" name="Rectangle 14"/>
            <p:cNvSpPr>
              <a:spLocks noChangeArrowheads="1"/>
            </p:cNvSpPr>
            <p:nvPr/>
          </p:nvSpPr>
          <p:spPr bwMode="auto">
            <a:xfrm>
              <a:off x="857250" y="887413"/>
              <a:ext cx="9813924" cy="3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dirty="0"/>
                <a:t>下為</a:t>
              </a:r>
              <a:r>
                <a:rPr lang="zh-TW" altLang="en-US" sz="1000" dirty="0"/>
                <a:t>同一樣本在一個分析批內</a:t>
              </a:r>
              <a:r>
                <a:rPr lang="zh-CN" altLang="en-US" sz="1000" dirty="0"/>
                <a:t>二十個獨立重複檢測值的分佈圖示</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Repeatability</a:t>
              </a:r>
              <a:r>
                <a:rPr lang="en-US" altLang="zh-CN" sz="800" dirty="0">
                  <a:latin typeface="Times New Roman" pitchFamily="18" charset="0"/>
                  <a:cs typeface="Times New Roman" pitchFamily="18" charset="0"/>
                </a:rPr>
                <a:t>)</a:t>
              </a:r>
              <a:r>
                <a:rPr lang="zh-CN" altLang="en-US" sz="1000" dirty="0">
                  <a:solidFill>
                    <a:srgbClr val="000000"/>
                  </a:solidFill>
                </a:rPr>
                <a:t> ；</a:t>
              </a:r>
              <a:endParaRPr lang="zh-CN" altLang="en-US" sz="800" dirty="0"/>
            </a:p>
          </p:txBody>
        </p:sp>
        <p:sp>
          <p:nvSpPr>
            <p:cNvPr id="21510" name="Rectangle 14"/>
            <p:cNvSpPr>
              <a:spLocks noChangeArrowheads="1"/>
            </p:cNvSpPr>
            <p:nvPr/>
          </p:nvSpPr>
          <p:spPr bwMode="auto">
            <a:xfrm>
              <a:off x="857250" y="4662138"/>
              <a:ext cx="9813924" cy="3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第一幅圖為二十個獨立重複測量值分佈的五數概括箱線圖，圖中坐標分別為：最小值、一分位數、中位數、三分位數、最大值，以及均值和均值</a:t>
              </a:r>
              <a:r>
                <a:rPr lang="en-US" altLang="zh-CN" sz="1000"/>
                <a:t>±1.96</a:t>
              </a:r>
              <a:r>
                <a:rPr lang="zh-CN" altLang="en-US" sz="1000"/>
                <a:t>倍標準差的位置參數；</a:t>
              </a:r>
              <a:endParaRPr lang="zh-CN" altLang="en-US" sz="800"/>
            </a:p>
          </p:txBody>
        </p:sp>
        <p:pic>
          <p:nvPicPr>
            <p:cNvPr id="21511"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2813" y="1382099"/>
              <a:ext cx="3168361" cy="314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382099"/>
              <a:ext cx="3235613" cy="314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3" name="Rectangle 14"/>
            <p:cNvSpPr>
              <a:spLocks noChangeArrowheads="1"/>
            </p:cNvSpPr>
            <p:nvPr/>
          </p:nvSpPr>
          <p:spPr bwMode="auto">
            <a:xfrm>
              <a:off x="857250" y="4985349"/>
              <a:ext cx="9813924" cy="3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第二幅圖為二十個獨立重複測量值分佈正態性檢驗的</a:t>
              </a:r>
              <a:r>
                <a:rPr lang="en-US" altLang="zh-CN" sz="1000"/>
                <a:t>P-P</a:t>
              </a:r>
              <a:r>
                <a:rPr lang="zh-CN" altLang="en-US" sz="1000"/>
                <a:t>圖，圖中橫坐標為各觀察值的累積概率，縱坐標為正態分佈理論累計概率，以黃色散點落在藍色對角線上為優；</a:t>
              </a:r>
              <a:endParaRPr lang="zh-CN" altLang="en-US" sz="800"/>
            </a:p>
          </p:txBody>
        </p:sp>
        <p:sp>
          <p:nvSpPr>
            <p:cNvPr id="21514" name="Rectangle 14"/>
            <p:cNvSpPr>
              <a:spLocks noChangeArrowheads="1"/>
            </p:cNvSpPr>
            <p:nvPr/>
          </p:nvSpPr>
          <p:spPr bwMode="auto">
            <a:xfrm>
              <a:off x="857251" y="5308561"/>
              <a:ext cx="9813924" cy="554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第三幅圖為二十個獨立重複測量值正態分佈概率密度函數擬合的圖示，該圖示方法未經過權威認證可能會有錯誤的地方，僅呈送同仁參考指正，黃色為正態分佈理論概率密度函數擬合曲線，藍色為各檢測值經正態分佈概率密度函數計算后的擬合落點；</a:t>
              </a:r>
              <a:endParaRPr lang="zh-CN" altLang="en-US" sz="800"/>
            </a:p>
          </p:txBody>
        </p:sp>
        <p:pic>
          <p:nvPicPr>
            <p:cNvPr id="215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1382099"/>
              <a:ext cx="3409949" cy="3142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253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Repeatability</a:t>
            </a:r>
            <a:endParaRPr lang="zh-CN" altLang="en-US" sz="1300" dirty="0">
              <a:latin typeface="Times New Roman" pitchFamily="18" charset="0"/>
              <a:cs typeface="Times New Roman" pitchFamily="18" charset="0"/>
            </a:endParaRPr>
          </a:p>
        </p:txBody>
      </p:sp>
      <p:grpSp>
        <p:nvGrpSpPr>
          <p:cNvPr id="3" name="组合 2"/>
          <p:cNvGrpSpPr/>
          <p:nvPr/>
        </p:nvGrpSpPr>
        <p:grpSpPr>
          <a:xfrm>
            <a:off x="1047750" y="1149307"/>
            <a:ext cx="9696443" cy="4154487"/>
            <a:chOff x="1047750" y="1149307"/>
            <a:chExt cx="9696443" cy="4154487"/>
          </a:xfrm>
        </p:grpSpPr>
        <p:pic>
          <p:nvPicPr>
            <p:cNvPr id="1157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1621" y="1149308"/>
              <a:ext cx="5362572" cy="4154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9" descr="C:\Users\Administrator\Desktop\图片6.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1621" y="1149307"/>
              <a:ext cx="5362572" cy="4154487"/>
            </a:xfrm>
            <a:prstGeom prst="rect">
              <a:avLst/>
            </a:prstGeom>
            <a:noFill/>
            <a:extLst>
              <a:ext uri="{909E8E84-426E-40DD-AFC4-6F175D3DCCD1}">
                <a14:hiddenFill xmlns:a14="http://schemas.microsoft.com/office/drawing/2010/main">
                  <a:solidFill>
                    <a:srgbClr val="FFFFFF"/>
                  </a:solidFill>
                </a14:hiddenFill>
              </a:ext>
            </a:extLst>
          </p:spPr>
        </p:pic>
        <p:sp>
          <p:nvSpPr>
            <p:cNvPr id="22533" name="Rectangle 14"/>
            <p:cNvSpPr>
              <a:spLocks noChangeArrowheads="1"/>
            </p:cNvSpPr>
            <p:nvPr/>
          </p:nvSpPr>
          <p:spPr bwMode="auto">
            <a:xfrm>
              <a:off x="1047750" y="1491428"/>
              <a:ext cx="3800475" cy="170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dirty="0"/>
                <a:t>       右圖表示用樣本標準差</a:t>
              </a:r>
              <a:r>
                <a:rPr lang="en-US" altLang="zh-CN" sz="1000" dirty="0"/>
                <a:t>(</a:t>
              </a:r>
              <a:r>
                <a:rPr lang="en-US" altLang="zh-CN" sz="1000" i="1" dirty="0"/>
                <a:t>s</a:t>
              </a:r>
              <a:r>
                <a:rPr lang="en-US" altLang="zh-CN" sz="1000" dirty="0"/>
                <a:t>)</a:t>
              </a:r>
              <a:r>
                <a:rPr lang="zh-CN" altLang="en-US" sz="1000" dirty="0"/>
                <a:t>估計值來代替總體標準差</a:t>
              </a:r>
              <a:r>
                <a:rPr lang="en-US" altLang="zh-CN" sz="1000" dirty="0"/>
                <a:t>(</a:t>
              </a:r>
              <a:r>
                <a:rPr lang="el-GR" altLang="zh-CN" sz="1000" dirty="0"/>
                <a:t>σ</a:t>
              </a:r>
              <a:r>
                <a:rPr lang="en-US" altLang="zh-CN" sz="1000" dirty="0"/>
                <a:t>)</a:t>
              </a:r>
              <a:r>
                <a:rPr lang="zh-CN" altLang="en-US" sz="1000" dirty="0"/>
                <a:t>的置信區間隨自由度的變換趨勢，重複測量次數越多，比值 </a:t>
              </a:r>
              <a:r>
                <a:rPr lang="el-GR" altLang="zh-CN" sz="1000" dirty="0"/>
                <a:t>σ</a:t>
              </a:r>
              <a:r>
                <a:rPr lang="en-US" altLang="zh-CN" sz="1000" dirty="0"/>
                <a:t>/</a:t>
              </a:r>
              <a:r>
                <a:rPr lang="en-US" altLang="zh-CN" sz="1000" i="1" dirty="0"/>
                <a:t>s</a:t>
              </a:r>
              <a:r>
                <a:rPr lang="en-US" altLang="zh-CN" sz="1000" dirty="0"/>
                <a:t> </a:t>
              </a:r>
              <a:r>
                <a:rPr lang="zh-CN" altLang="en-US" sz="1000" dirty="0"/>
                <a:t>的置信區間越收窄接近於 </a:t>
              </a:r>
              <a:r>
                <a:rPr lang="en-US" altLang="zh-CN" sz="1000" dirty="0"/>
                <a:t>1</a:t>
              </a:r>
              <a:r>
                <a:rPr lang="zh-CN" altLang="en-US" sz="1000" dirty="0"/>
                <a:t>，也就是說重複次數越多，用樣本標準差來估計總體標準差的精度越高；從右圖可以看出，如果重複次數太少，估計結果的不確定度會急速很大，通常至少進行</a:t>
              </a:r>
              <a:r>
                <a:rPr lang="en-US" altLang="zh-CN" sz="1000" dirty="0"/>
                <a:t>7</a:t>
              </a:r>
              <a:r>
                <a:rPr lang="zh-CN" altLang="en-US" sz="1000" dirty="0"/>
                <a:t>次以上的獨立的重複測量，同樣地可以看出，當重複次數超過</a:t>
              </a:r>
              <a:r>
                <a:rPr lang="en-US" altLang="zh-CN" sz="1000" dirty="0"/>
                <a:t>20</a:t>
              </a:r>
              <a:r>
                <a:rPr lang="zh-CN" altLang="en-US" sz="1000" dirty="0"/>
                <a:t>次以上時，重複測量對改善估計精度的幫助將會趨於緩慢；</a:t>
              </a:r>
              <a:endParaRPr lang="zh-CN" altLang="en-US" sz="800" dirty="0"/>
            </a:p>
          </p:txBody>
        </p:sp>
        <p:sp>
          <p:nvSpPr>
            <p:cNvPr id="22535" name="Rectangle 14"/>
            <p:cNvSpPr>
              <a:spLocks noChangeArrowheads="1"/>
            </p:cNvSpPr>
            <p:nvPr/>
          </p:nvSpPr>
          <p:spPr bwMode="auto">
            <a:xfrm>
              <a:off x="1047750" y="3511922"/>
              <a:ext cx="3800475" cy="1246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dirty="0"/>
                <a:t>       需要注意的是，以樣本的均值和樣本標準差來估計總體均值和標準差，估計效果的好壞不僅依賴於實驗的自由度</a:t>
              </a:r>
              <a:r>
                <a:rPr lang="en-US" altLang="zh-CN" sz="1000" dirty="0"/>
                <a:t>(</a:t>
              </a:r>
              <a:r>
                <a:rPr lang="zh-CN" altLang="en-US" sz="1000" dirty="0"/>
                <a:t>重複測量次數 </a:t>
              </a:r>
              <a:r>
                <a:rPr lang="en-US" altLang="zh-CN" sz="1000" i="1" dirty="0">
                  <a:latin typeface="Times New Roman" pitchFamily="18" charset="0"/>
                  <a:cs typeface="Times New Roman" pitchFamily="18" charset="0"/>
                </a:rPr>
                <a:t>n</a:t>
              </a:r>
              <a:r>
                <a:rPr lang="en-US" altLang="zh-CN" sz="1000" dirty="0"/>
                <a:t>)</a:t>
              </a:r>
              <a:r>
                <a:rPr lang="zh-CN" altLang="en-US" sz="1000" dirty="0"/>
                <a:t>，還與測量的精密度等實際狀況有關，本例討論的僅是理想狀態下模型本身的不確定度，現實中還須依據實際情況具體問題具體分析。</a:t>
              </a:r>
              <a:endParaRPr lang="zh-CN" altLang="en-US" sz="8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3555"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sp>
        <p:nvSpPr>
          <p:cNvPr id="23556" name="Rectangle 67"/>
          <p:cNvSpPr>
            <a:spLocks noChangeArrowheads="1"/>
          </p:cNvSpPr>
          <p:nvPr/>
        </p:nvSpPr>
        <p:spPr bwMode="auto">
          <a:xfrm>
            <a:off x="0" y="0"/>
            <a:ext cx="11522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7" name="组合 6"/>
          <p:cNvGrpSpPr/>
          <p:nvPr/>
        </p:nvGrpSpPr>
        <p:grpSpPr>
          <a:xfrm>
            <a:off x="579438" y="619125"/>
            <a:ext cx="10701185" cy="5291138"/>
            <a:chOff x="579438" y="619125"/>
            <a:chExt cx="10701185" cy="5291138"/>
          </a:xfrm>
        </p:grpSpPr>
        <p:grpSp>
          <p:nvGrpSpPr>
            <p:cNvPr id="6" name="组合 5"/>
            <p:cNvGrpSpPr/>
            <p:nvPr/>
          </p:nvGrpSpPr>
          <p:grpSpPr>
            <a:xfrm>
              <a:off x="579438" y="619125"/>
              <a:ext cx="9163050" cy="5291138"/>
              <a:chOff x="1350963" y="619125"/>
              <a:chExt cx="9163050" cy="5291138"/>
            </a:xfrm>
          </p:grpSpPr>
          <p:cxnSp>
            <p:nvCxnSpPr>
              <p:cNvPr id="20481" name="直接连接符 20480"/>
              <p:cNvCxnSpPr/>
              <p:nvPr/>
            </p:nvCxnSpPr>
            <p:spPr bwMode="auto">
              <a:xfrm>
                <a:off x="1350963" y="3109913"/>
                <a:ext cx="91630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559" name="组合 13"/>
              <p:cNvGrpSpPr>
                <a:grpSpLocks/>
              </p:cNvGrpSpPr>
              <p:nvPr/>
            </p:nvGrpSpPr>
            <p:grpSpPr bwMode="auto">
              <a:xfrm>
                <a:off x="6613902" y="3232404"/>
                <a:ext cx="3621088" cy="2596452"/>
                <a:chOff x="1238470" y="808088"/>
                <a:chExt cx="3621088" cy="2596875"/>
              </a:xfrm>
            </p:grpSpPr>
            <p:sp>
              <p:nvSpPr>
                <p:cNvPr id="23594" name="Rectangle 14"/>
                <p:cNvSpPr>
                  <a:spLocks noChangeArrowheads="1"/>
                </p:cNvSpPr>
                <p:nvPr/>
              </p:nvSpPr>
              <p:spPr bwMode="auto">
                <a:xfrm>
                  <a:off x="1238470" y="808088"/>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4</a:t>
                  </a:r>
                  <a:r>
                    <a:rPr lang="zh-CN" altLang="en-US" sz="1000" dirty="0"/>
                    <a:t>、分析批內變異係數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Within-Run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95" name="组合 9"/>
                <p:cNvGrpSpPr>
                  <a:grpSpLocks/>
                </p:cNvGrpSpPr>
                <p:nvPr/>
              </p:nvGrpSpPr>
              <p:grpSpPr bwMode="auto">
                <a:xfrm>
                  <a:off x="1371600" y="1316038"/>
                  <a:ext cx="2782313" cy="673100"/>
                  <a:chOff x="1371600" y="1316038"/>
                  <a:chExt cx="2782313" cy="673100"/>
                </a:xfrm>
              </p:grpSpPr>
              <p:graphicFrame>
                <p:nvGraphicFramePr>
                  <p:cNvPr id="23603" name="对象 7"/>
                  <p:cNvGraphicFramePr>
                    <a:graphicFrameLocks noChangeAspect="1"/>
                  </p:cNvGraphicFramePr>
                  <p:nvPr/>
                </p:nvGraphicFramePr>
                <p:xfrm>
                  <a:off x="2528313" y="1316038"/>
                  <a:ext cx="1625600" cy="673100"/>
                </p:xfrm>
                <a:graphic>
                  <a:graphicData uri="http://schemas.openxmlformats.org/presentationml/2006/ole">
                    <mc:AlternateContent xmlns:mc="http://schemas.openxmlformats.org/markup-compatibility/2006">
                      <mc:Choice xmlns:v="urn:schemas-microsoft-com:vml" Requires="v">
                        <p:oleObj name="Equation" r:id="rId3" imgW="1625400" imgH="672840" progId="Equation.DSMT4">
                          <p:embed/>
                        </p:oleObj>
                      </mc:Choice>
                      <mc:Fallback>
                        <p:oleObj name="Equation" r:id="rId3" imgW="1625400" imgH="672840" progId="Equation.DSMT4">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313" y="1316038"/>
                                <a:ext cx="1625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604" name="对象 8"/>
                  <p:cNvGraphicFramePr>
                    <a:graphicFrameLocks noChangeAspect="1"/>
                  </p:cNvGraphicFramePr>
                  <p:nvPr/>
                </p:nvGraphicFramePr>
                <p:xfrm>
                  <a:off x="1371600" y="1560513"/>
                  <a:ext cx="609600" cy="393700"/>
                </p:xfrm>
                <a:graphic>
                  <a:graphicData uri="http://schemas.openxmlformats.org/presentationml/2006/ole">
                    <mc:AlternateContent xmlns:mc="http://schemas.openxmlformats.org/markup-compatibility/2006">
                      <mc:Choice xmlns:v="urn:schemas-microsoft-com:vml" Requires="v">
                        <p:oleObj name="Equation" r:id="rId5" imgW="609480" imgH="393480" progId="Equation.DSMT4">
                          <p:embed/>
                        </p:oleObj>
                      </mc:Choice>
                      <mc:Fallback>
                        <p:oleObj name="Equation" r:id="rId5" imgW="609480" imgH="39348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560513"/>
                                <a:ext cx="609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605" name="Text Box 6"/>
                  <p:cNvSpPr txBox="1">
                    <a:spLocks noChangeArrowheads="1"/>
                  </p:cNvSpPr>
                  <p:nvPr/>
                </p:nvSpPr>
                <p:spPr bwMode="auto">
                  <a:xfrm>
                    <a:off x="2114551" y="1657350"/>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23596" name="组合 12"/>
                <p:cNvGrpSpPr>
                  <a:grpSpLocks/>
                </p:cNvGrpSpPr>
                <p:nvPr/>
              </p:nvGrpSpPr>
              <p:grpSpPr bwMode="auto">
                <a:xfrm>
                  <a:off x="1409700" y="2112302"/>
                  <a:ext cx="3449858" cy="1292661"/>
                  <a:chOff x="1409700" y="2112302"/>
                  <a:chExt cx="3449858" cy="1292661"/>
                </a:xfrm>
              </p:grpSpPr>
              <p:sp>
                <p:nvSpPr>
                  <p:cNvPr id="23597" name="Text Box 6"/>
                  <p:cNvSpPr txBox="1">
                    <a:spLocks noChangeArrowheads="1"/>
                  </p:cNvSpPr>
                  <p:nvPr/>
                </p:nvSpPr>
                <p:spPr bwMode="auto">
                  <a:xfrm>
                    <a:off x="1409700" y="2112302"/>
                    <a:ext cx="34498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TW" altLang="en-US" sz="900" dirty="0">
                        <a:latin typeface="宋体" pitchFamily="2" charset="-122"/>
                      </a:rPr>
                      <a:t>其中：</a:t>
                    </a:r>
                  </a:p>
                  <a:p>
                    <a:pPr eaLnBrk="1" hangingPunct="1">
                      <a:spcBef>
                        <a:spcPct val="50000"/>
                      </a:spcBef>
                    </a:pPr>
                    <a:r>
                      <a:rPr lang="en-US" altLang="zh-TW" sz="900" i="1" dirty="0">
                        <a:latin typeface="宋体" pitchFamily="2" charset="-122"/>
                      </a:rPr>
                      <a:t>I</a:t>
                    </a:r>
                    <a:r>
                      <a:rPr lang="en-US" altLang="zh-TW" sz="900" dirty="0">
                        <a:latin typeface="宋体" pitchFamily="2" charset="-122"/>
                      </a:rPr>
                      <a:t> – </a:t>
                    </a:r>
                    <a:r>
                      <a:rPr lang="zh-CN" altLang="en-US" sz="900" dirty="0">
                        <a:latin typeface="宋体" pitchFamily="2" charset="-122"/>
                      </a:rPr>
                      <a:t>為實驗總工作日</a:t>
                    </a:r>
                    <a:r>
                      <a:rPr lang="zh-TW"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a:t>
                    </a:r>
                    <a:r>
                      <a:rPr lang="zh-TW" altLang="en-US" sz="900" dirty="0">
                        <a:latin typeface="宋体" pitchFamily="2" charset="-122"/>
                      </a:rPr>
                      <a:t>為</a:t>
                    </a:r>
                    <a:r>
                      <a:rPr lang="en-US" altLang="zh-TW" sz="900" dirty="0">
                        <a:latin typeface="宋体" pitchFamily="2" charset="-122"/>
                      </a:rPr>
                      <a:t>20</a:t>
                    </a:r>
                    <a:r>
                      <a:rPr lang="zh-CN" altLang="en-US" sz="900" dirty="0">
                        <a:latin typeface="宋体" pitchFamily="2" charset="-122"/>
                      </a:rPr>
                      <a:t>日</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J</a:t>
                    </a:r>
                    <a:r>
                      <a:rPr lang="en-US" altLang="zh-TW" sz="900" dirty="0">
                        <a:latin typeface="宋体" pitchFamily="2" charset="-122"/>
                      </a:rPr>
                      <a:t> – </a:t>
                    </a:r>
                    <a:r>
                      <a:rPr lang="zh-CN" altLang="en-US" sz="900" dirty="0">
                        <a:latin typeface="宋体" pitchFamily="2" charset="-122"/>
                      </a:rPr>
                      <a:t>為</a:t>
                    </a:r>
                    <a:r>
                      <a:rPr lang="zh-TW" altLang="en-US" sz="900" dirty="0">
                        <a:latin typeface="宋体" pitchFamily="2" charset="-122"/>
                      </a:rPr>
                      <a:t>每</a:t>
                    </a:r>
                    <a:r>
                      <a:rPr lang="zh-CN" altLang="en-US" sz="900" dirty="0">
                        <a:latin typeface="宋体" pitchFamily="2" charset="-122"/>
                      </a:rPr>
                      <a:t>個工作</a:t>
                    </a:r>
                    <a:r>
                      <a:rPr lang="zh-TW" altLang="en-US" sz="900" dirty="0">
                        <a:latin typeface="宋体" pitchFamily="2" charset="-122"/>
                      </a:rPr>
                      <a:t>日的</a:t>
                    </a:r>
                    <a:r>
                      <a:rPr lang="zh-CN" altLang="en-US" sz="900" dirty="0">
                        <a:latin typeface="宋体" pitchFamily="2" charset="-122"/>
                      </a:rPr>
                      <a:t>分析</a:t>
                    </a:r>
                    <a:r>
                      <a:rPr lang="zh-TW" altLang="en-US" sz="900" dirty="0">
                        <a:latin typeface="宋体" pitchFamily="2" charset="-122"/>
                      </a:rPr>
                      <a:t>批</a:t>
                    </a:r>
                    <a:r>
                      <a:rPr lang="zh-CN"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本例為每日</a:t>
                    </a:r>
                    <a:r>
                      <a:rPr lang="en-US" altLang="zh-CN" sz="900" dirty="0">
                        <a:latin typeface="宋体" pitchFamily="2" charset="-122"/>
                      </a:rPr>
                      <a:t>2</a:t>
                    </a:r>
                    <a:r>
                      <a:rPr lang="zh-CN" altLang="en-US" sz="900" dirty="0">
                        <a:latin typeface="宋体" pitchFamily="2" charset="-122"/>
                      </a:rPr>
                      <a:t>個分析批</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ij1</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日第</a:t>
                    </a:r>
                    <a:r>
                      <a:rPr lang="en-US" altLang="zh-TW" sz="900" i="1" dirty="0">
                        <a:latin typeface="宋体" pitchFamily="2" charset="-122"/>
                      </a:rPr>
                      <a:t>j</a:t>
                    </a:r>
                    <a:r>
                      <a:rPr lang="zh-CN" altLang="en-US" sz="900" dirty="0">
                        <a:latin typeface="宋体" pitchFamily="2" charset="-122"/>
                      </a:rPr>
                      <a:t>個分析</a:t>
                    </a:r>
                    <a:r>
                      <a:rPr lang="zh-TW" altLang="en-US" sz="900" dirty="0">
                        <a:latin typeface="宋体" pitchFamily="2" charset="-122"/>
                      </a:rPr>
                      <a:t>批第</a:t>
                    </a:r>
                    <a:r>
                      <a:rPr lang="en-US" altLang="zh-TW" sz="900" dirty="0">
                        <a:latin typeface="宋体" pitchFamily="2" charset="-122"/>
                      </a:rPr>
                      <a:t>1</a:t>
                    </a:r>
                    <a:r>
                      <a:rPr lang="zh-TW" altLang="en-US" sz="900" dirty="0">
                        <a:latin typeface="宋体" pitchFamily="2" charset="-122"/>
                      </a:rPr>
                      <a:t>次</a:t>
                    </a:r>
                    <a:r>
                      <a:rPr lang="zh-CN" altLang="en-US" sz="900" dirty="0">
                        <a:latin typeface="宋体" pitchFamily="2" charset="-122"/>
                      </a:rPr>
                      <a:t>檢測</a:t>
                    </a:r>
                    <a:r>
                      <a:rPr lang="zh-TW" altLang="en-US" sz="900" dirty="0">
                        <a:latin typeface="宋体" pitchFamily="2" charset="-122"/>
                      </a:rPr>
                      <a:t>的結果</a:t>
                    </a: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ij2</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日第</a:t>
                    </a:r>
                    <a:r>
                      <a:rPr lang="en-US" altLang="zh-TW" sz="900" i="1" dirty="0">
                        <a:latin typeface="宋体" pitchFamily="2" charset="-122"/>
                      </a:rPr>
                      <a:t>j</a:t>
                    </a:r>
                    <a:r>
                      <a:rPr lang="zh-CN" altLang="en-US" sz="900" dirty="0">
                        <a:latin typeface="宋体" pitchFamily="2" charset="-122"/>
                      </a:rPr>
                      <a:t>個分析</a:t>
                    </a:r>
                    <a:r>
                      <a:rPr lang="zh-TW" altLang="en-US" sz="900" dirty="0">
                        <a:latin typeface="宋体" pitchFamily="2" charset="-122"/>
                      </a:rPr>
                      <a:t>批第</a:t>
                    </a:r>
                    <a:r>
                      <a:rPr lang="en-US" altLang="zh-TW" sz="900" dirty="0">
                        <a:latin typeface="宋体" pitchFamily="2" charset="-122"/>
                      </a:rPr>
                      <a:t>2</a:t>
                    </a:r>
                    <a:r>
                      <a:rPr lang="zh-TW" altLang="en-US" sz="900" dirty="0">
                        <a:latin typeface="宋体" pitchFamily="2" charset="-122"/>
                      </a:rPr>
                      <a:t>次</a:t>
                    </a:r>
                    <a:r>
                      <a:rPr lang="zh-CN" altLang="en-US" sz="900" dirty="0">
                        <a:latin typeface="宋体" pitchFamily="2" charset="-122"/>
                      </a:rPr>
                      <a:t>檢測</a:t>
                    </a:r>
                    <a:r>
                      <a:rPr lang="zh-TW" altLang="en-US" sz="900" dirty="0">
                        <a:latin typeface="宋体" pitchFamily="2" charset="-122"/>
                      </a:rPr>
                      <a:t>的結果</a:t>
                    </a:r>
                  </a:p>
                </p:txBody>
              </p:sp>
              <p:grpSp>
                <p:nvGrpSpPr>
                  <p:cNvPr id="23598" name="组合 11"/>
                  <p:cNvGrpSpPr>
                    <a:grpSpLocks/>
                  </p:cNvGrpSpPr>
                  <p:nvPr/>
                </p:nvGrpSpPr>
                <p:grpSpPr bwMode="auto">
                  <a:xfrm>
                    <a:off x="1409700" y="3171825"/>
                    <a:ext cx="3449858" cy="233138"/>
                    <a:chOff x="1409700" y="3171825"/>
                    <a:chExt cx="3449858" cy="233138"/>
                  </a:xfrm>
                </p:grpSpPr>
                <p:sp>
                  <p:nvSpPr>
                    <p:cNvPr id="23599" name="Text Box 6"/>
                    <p:cNvSpPr txBox="1">
                      <a:spLocks noChangeArrowheads="1"/>
                    </p:cNvSpPr>
                    <p:nvPr/>
                  </p:nvSpPr>
                  <p:spPr bwMode="auto">
                    <a:xfrm>
                      <a:off x="1409700" y="3174131"/>
                      <a:ext cx="34498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dirty="0">
                          <a:latin typeface="宋体" pitchFamily="2" charset="-122"/>
                        </a:rPr>
                        <a:t>X</a:t>
                      </a:r>
                      <a:r>
                        <a:rPr lang="en-US" altLang="zh-CN" sz="900" dirty="0">
                          <a:latin typeface="宋体" pitchFamily="2" charset="-122"/>
                        </a:rPr>
                        <a:t>  </a:t>
                      </a:r>
                      <a:r>
                        <a:rPr lang="en-US" altLang="zh-TW" sz="900" dirty="0">
                          <a:latin typeface="宋体" pitchFamily="2" charset="-122"/>
                        </a:rPr>
                        <a:t>- </a:t>
                      </a:r>
                      <a:r>
                        <a:rPr lang="zh-TW" altLang="en-US" sz="900" dirty="0">
                          <a:latin typeface="宋体" pitchFamily="2" charset="-122"/>
                        </a:rPr>
                        <a:t>為</a:t>
                      </a:r>
                      <a:r>
                        <a:rPr lang="en-US" altLang="zh-CN" sz="900" dirty="0">
                          <a:latin typeface="宋体" pitchFamily="2" charset="-122"/>
                        </a:rPr>
                        <a:t>20</a:t>
                      </a:r>
                      <a:r>
                        <a:rPr lang="zh-CN" altLang="en-US" sz="900" dirty="0">
                          <a:latin typeface="宋体" pitchFamily="2" charset="-122"/>
                        </a:rPr>
                        <a:t>個實驗工作日檢測結果的均值</a:t>
                      </a:r>
                      <a:endParaRPr lang="zh-TW" altLang="en-US" sz="900" dirty="0">
                        <a:latin typeface="宋体" pitchFamily="2" charset="-122"/>
                      </a:endParaRPr>
                    </a:p>
                  </p:txBody>
                </p:sp>
                <p:grpSp>
                  <p:nvGrpSpPr>
                    <p:cNvPr id="23600" name="组合 10"/>
                    <p:cNvGrpSpPr>
                      <a:grpSpLocks/>
                    </p:cNvGrpSpPr>
                    <p:nvPr/>
                  </p:nvGrpSpPr>
                  <p:grpSpPr bwMode="auto">
                    <a:xfrm>
                      <a:off x="1409700" y="3171825"/>
                      <a:ext cx="333375" cy="230832"/>
                      <a:chOff x="1409700" y="3362325"/>
                      <a:chExt cx="333375" cy="230832"/>
                    </a:xfrm>
                  </p:grpSpPr>
                  <p:sp>
                    <p:nvSpPr>
                      <p:cNvPr id="23601" name="Text Box 6"/>
                      <p:cNvSpPr txBox="1">
                        <a:spLocks noChangeArrowheads="1"/>
                      </p:cNvSpPr>
                      <p:nvPr/>
                    </p:nvSpPr>
                    <p:spPr bwMode="auto">
                      <a:xfrm>
                        <a:off x="1409700" y="3362325"/>
                        <a:ext cx="3333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a:latin typeface="宋体" pitchFamily="2" charset="-122"/>
                          </a:rPr>
                          <a:t>X</a:t>
                        </a:r>
                        <a:endParaRPr lang="zh-TW" altLang="en-US" sz="900" i="1">
                          <a:latin typeface="宋体" pitchFamily="2" charset="-122"/>
                        </a:endParaRPr>
                      </a:p>
                    </p:txBody>
                  </p:sp>
                  <p:cxnSp>
                    <p:nvCxnSpPr>
                      <p:cNvPr id="45" name="直接连接符 44"/>
                      <p:cNvCxnSpPr/>
                      <p:nvPr/>
                    </p:nvCxnSpPr>
                    <p:spPr bwMode="auto">
                      <a:xfrm>
                        <a:off x="1504793" y="3424429"/>
                        <a:ext cx="82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23560" name="组合 49"/>
              <p:cNvGrpSpPr>
                <a:grpSpLocks/>
              </p:cNvGrpSpPr>
              <p:nvPr/>
            </p:nvGrpSpPr>
            <p:grpSpPr bwMode="auto">
              <a:xfrm>
                <a:off x="2059144" y="3311221"/>
                <a:ext cx="3621088" cy="2405983"/>
                <a:chOff x="1238470" y="808088"/>
                <a:chExt cx="3621088" cy="2406375"/>
              </a:xfrm>
            </p:grpSpPr>
            <p:sp>
              <p:nvSpPr>
                <p:cNvPr id="23582" name="Rectangle 14"/>
                <p:cNvSpPr>
                  <a:spLocks noChangeArrowheads="1"/>
                </p:cNvSpPr>
                <p:nvPr/>
              </p:nvSpPr>
              <p:spPr bwMode="auto">
                <a:xfrm>
                  <a:off x="1238470" y="808088"/>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3</a:t>
                  </a:r>
                  <a:r>
                    <a:rPr lang="zh-CN" altLang="en-US" sz="1000" dirty="0"/>
                    <a:t>、分析批間變異係數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Between-Run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83" name="组合 51"/>
                <p:cNvGrpSpPr>
                  <a:grpSpLocks/>
                </p:cNvGrpSpPr>
                <p:nvPr/>
              </p:nvGrpSpPr>
              <p:grpSpPr bwMode="auto">
                <a:xfrm>
                  <a:off x="1340070" y="1322388"/>
                  <a:ext cx="2898775" cy="660400"/>
                  <a:chOff x="1340070" y="1322388"/>
                  <a:chExt cx="2898775" cy="660400"/>
                </a:xfrm>
              </p:grpSpPr>
              <p:graphicFrame>
                <p:nvGraphicFramePr>
                  <p:cNvPr id="23591" name="对象 59"/>
                  <p:cNvGraphicFramePr>
                    <a:graphicFrameLocks noChangeAspect="1"/>
                  </p:cNvGraphicFramePr>
                  <p:nvPr/>
                </p:nvGraphicFramePr>
                <p:xfrm>
                  <a:off x="2498945" y="1322388"/>
                  <a:ext cx="1739900" cy="660400"/>
                </p:xfrm>
                <a:graphic>
                  <a:graphicData uri="http://schemas.openxmlformats.org/presentationml/2006/ole">
                    <mc:AlternateContent xmlns:mc="http://schemas.openxmlformats.org/markup-compatibility/2006">
                      <mc:Choice xmlns:v="urn:schemas-microsoft-com:vml" Requires="v">
                        <p:oleObj name="Equation" r:id="rId7" imgW="1739880" imgH="660240" progId="Equation.DSMT4">
                          <p:embed/>
                        </p:oleObj>
                      </mc:Choice>
                      <mc:Fallback>
                        <p:oleObj name="Equation" r:id="rId7" imgW="1739880" imgH="660240" progId="Equation.DSMT4">
                          <p:embed/>
                          <p:pic>
                            <p:nvPicPr>
                              <p:cNvPr id="0" name="对象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8945" y="1322388"/>
                                <a:ext cx="1739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92" name="对象 60"/>
                  <p:cNvGraphicFramePr>
                    <a:graphicFrameLocks noChangeAspect="1"/>
                  </p:cNvGraphicFramePr>
                  <p:nvPr/>
                </p:nvGraphicFramePr>
                <p:xfrm>
                  <a:off x="1340070" y="1560513"/>
                  <a:ext cx="673100" cy="393700"/>
                </p:xfrm>
                <a:graphic>
                  <a:graphicData uri="http://schemas.openxmlformats.org/presentationml/2006/ole">
                    <mc:AlternateContent xmlns:mc="http://schemas.openxmlformats.org/markup-compatibility/2006">
                      <mc:Choice xmlns:v="urn:schemas-microsoft-com:vml" Requires="v">
                        <p:oleObj name="Equation" r:id="rId9" imgW="672840" imgH="393480" progId="Equation.DSMT4">
                          <p:embed/>
                        </p:oleObj>
                      </mc:Choice>
                      <mc:Fallback>
                        <p:oleObj name="Equation" r:id="rId9" imgW="672840" imgH="393480" progId="Equation.DSMT4">
                          <p:embed/>
                          <p:pic>
                            <p:nvPicPr>
                              <p:cNvPr id="0" name="对象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0070" y="1560513"/>
                                <a:ext cx="673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3" name="Text Box 6"/>
                  <p:cNvSpPr txBox="1">
                    <a:spLocks noChangeArrowheads="1"/>
                  </p:cNvSpPr>
                  <p:nvPr/>
                </p:nvSpPr>
                <p:spPr bwMode="auto">
                  <a:xfrm>
                    <a:off x="2114551" y="1657350"/>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23584" name="组合 52"/>
                <p:cNvGrpSpPr>
                  <a:grpSpLocks/>
                </p:cNvGrpSpPr>
                <p:nvPr/>
              </p:nvGrpSpPr>
              <p:grpSpPr bwMode="auto">
                <a:xfrm>
                  <a:off x="1409700" y="2112302"/>
                  <a:ext cx="3449858" cy="1102161"/>
                  <a:chOff x="1409700" y="2112302"/>
                  <a:chExt cx="3449858" cy="1102161"/>
                </a:xfrm>
              </p:grpSpPr>
              <p:sp>
                <p:nvSpPr>
                  <p:cNvPr id="23585" name="Text Box 6"/>
                  <p:cNvSpPr txBox="1">
                    <a:spLocks noChangeArrowheads="1"/>
                  </p:cNvSpPr>
                  <p:nvPr/>
                </p:nvSpPr>
                <p:spPr bwMode="auto">
                  <a:xfrm>
                    <a:off x="1409700" y="2112302"/>
                    <a:ext cx="3449858"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TW" altLang="en-US" sz="900" dirty="0">
                        <a:latin typeface="宋体" pitchFamily="2" charset="-122"/>
                      </a:rPr>
                      <a:t>其中：</a:t>
                    </a:r>
                  </a:p>
                  <a:p>
                    <a:pPr eaLnBrk="1" hangingPunct="1">
                      <a:spcBef>
                        <a:spcPct val="50000"/>
                      </a:spcBef>
                    </a:pPr>
                    <a:r>
                      <a:rPr lang="en-US" altLang="zh-TW" sz="900" i="1" dirty="0">
                        <a:latin typeface="宋体" pitchFamily="2" charset="-122"/>
                      </a:rPr>
                      <a:t>I</a:t>
                    </a:r>
                    <a:r>
                      <a:rPr lang="en-US" altLang="zh-TW" sz="900" dirty="0">
                        <a:latin typeface="宋体" pitchFamily="2" charset="-122"/>
                      </a:rPr>
                      <a:t> – </a:t>
                    </a:r>
                    <a:r>
                      <a:rPr lang="zh-CN" altLang="en-US" sz="900" dirty="0">
                        <a:latin typeface="宋体" pitchFamily="2" charset="-122"/>
                      </a:rPr>
                      <a:t>為實驗總工作日</a:t>
                    </a:r>
                    <a:r>
                      <a:rPr lang="zh-TW"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a:t>
                    </a:r>
                    <a:r>
                      <a:rPr lang="zh-TW" altLang="en-US" sz="900" dirty="0">
                        <a:latin typeface="宋体" pitchFamily="2" charset="-122"/>
                      </a:rPr>
                      <a:t>為</a:t>
                    </a:r>
                    <a:r>
                      <a:rPr lang="en-US" altLang="zh-TW" sz="900" dirty="0">
                        <a:latin typeface="宋体" pitchFamily="2" charset="-122"/>
                      </a:rPr>
                      <a:t>20</a:t>
                    </a:r>
                    <a:r>
                      <a:rPr lang="zh-CN" altLang="en-US" sz="900" dirty="0">
                        <a:latin typeface="宋体" pitchFamily="2" charset="-122"/>
                      </a:rPr>
                      <a:t>日</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i1</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日第</a:t>
                    </a:r>
                    <a:r>
                      <a:rPr lang="en-US" altLang="zh-TW" sz="900" dirty="0">
                        <a:latin typeface="宋体" pitchFamily="2" charset="-122"/>
                      </a:rPr>
                      <a:t>1</a:t>
                    </a:r>
                    <a:r>
                      <a:rPr lang="zh-CN" altLang="en-US" sz="900" dirty="0">
                        <a:latin typeface="宋体" pitchFamily="2" charset="-122"/>
                      </a:rPr>
                      <a:t>個分析批檢測结果的均值</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i2</a:t>
                    </a:r>
                    <a:r>
                      <a:rPr lang="en-US" altLang="zh-TW" sz="900" dirty="0">
                        <a:latin typeface="宋体" pitchFamily="2" charset="-122"/>
                      </a:rPr>
                      <a:t> - </a:t>
                    </a:r>
                    <a:r>
                      <a:rPr lang="zh-CN" altLang="en-US" sz="900" dirty="0">
                        <a:latin typeface="宋体" pitchFamily="2" charset="-122"/>
                      </a:rPr>
                      <a:t>為第</a:t>
                    </a:r>
                    <a:r>
                      <a:rPr lang="en-US" altLang="zh-CN" sz="900" dirty="0">
                        <a:latin typeface="宋体" pitchFamily="2" charset="-122"/>
                      </a:rPr>
                      <a:t>i</a:t>
                    </a:r>
                    <a:r>
                      <a:rPr lang="zh-CN" altLang="en-US" sz="900" dirty="0">
                        <a:latin typeface="宋体" pitchFamily="2" charset="-122"/>
                      </a:rPr>
                      <a:t>日第</a:t>
                    </a:r>
                    <a:r>
                      <a:rPr lang="en-US" altLang="zh-CN" sz="900" dirty="0">
                        <a:latin typeface="宋体" pitchFamily="2" charset="-122"/>
                      </a:rPr>
                      <a:t>2</a:t>
                    </a:r>
                    <a:r>
                      <a:rPr lang="zh-CN" altLang="en-US" sz="900" dirty="0">
                        <a:latin typeface="宋体" pitchFamily="2" charset="-122"/>
                      </a:rPr>
                      <a:t>個分析批檢測结果的均值</a:t>
                    </a:r>
                    <a:endParaRPr lang="zh-TW" altLang="en-US" sz="900" dirty="0">
                      <a:latin typeface="宋体" pitchFamily="2" charset="-122"/>
                    </a:endParaRPr>
                  </a:p>
                </p:txBody>
              </p:sp>
              <p:grpSp>
                <p:nvGrpSpPr>
                  <p:cNvPr id="23586" name="组合 54"/>
                  <p:cNvGrpSpPr>
                    <a:grpSpLocks/>
                  </p:cNvGrpSpPr>
                  <p:nvPr/>
                </p:nvGrpSpPr>
                <p:grpSpPr bwMode="auto">
                  <a:xfrm>
                    <a:off x="1409700" y="2981325"/>
                    <a:ext cx="3449858" cy="233138"/>
                    <a:chOff x="1409700" y="2981325"/>
                    <a:chExt cx="3449858" cy="233138"/>
                  </a:xfrm>
                </p:grpSpPr>
                <p:sp>
                  <p:nvSpPr>
                    <p:cNvPr id="23587" name="Text Box 6"/>
                    <p:cNvSpPr txBox="1">
                      <a:spLocks noChangeArrowheads="1"/>
                    </p:cNvSpPr>
                    <p:nvPr/>
                  </p:nvSpPr>
                  <p:spPr bwMode="auto">
                    <a:xfrm>
                      <a:off x="1409700" y="2983631"/>
                      <a:ext cx="34498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dirty="0">
                          <a:latin typeface="宋体" pitchFamily="2" charset="-122"/>
                        </a:rPr>
                        <a:t>X</a:t>
                      </a:r>
                      <a:r>
                        <a:rPr lang="en-US" altLang="zh-CN" sz="900" dirty="0">
                          <a:latin typeface="宋体" pitchFamily="2" charset="-122"/>
                        </a:rPr>
                        <a:t>  </a:t>
                      </a:r>
                      <a:r>
                        <a:rPr lang="en-US" altLang="zh-TW" sz="900" dirty="0">
                          <a:latin typeface="宋体" pitchFamily="2" charset="-122"/>
                        </a:rPr>
                        <a:t>- </a:t>
                      </a:r>
                      <a:r>
                        <a:rPr lang="zh-TW" altLang="en-US" sz="900" dirty="0">
                          <a:latin typeface="宋体" pitchFamily="2" charset="-122"/>
                        </a:rPr>
                        <a:t>為</a:t>
                      </a:r>
                      <a:r>
                        <a:rPr lang="en-US" altLang="zh-CN" sz="900" dirty="0">
                          <a:latin typeface="宋体" pitchFamily="2" charset="-122"/>
                        </a:rPr>
                        <a:t>20</a:t>
                      </a:r>
                      <a:r>
                        <a:rPr lang="zh-CN" altLang="en-US" sz="900" dirty="0">
                          <a:latin typeface="宋体" pitchFamily="2" charset="-122"/>
                        </a:rPr>
                        <a:t>個實驗工作日檢測結果的均值</a:t>
                      </a:r>
                      <a:endParaRPr lang="zh-TW" altLang="en-US" sz="900" dirty="0">
                        <a:latin typeface="宋体" pitchFamily="2" charset="-122"/>
                      </a:endParaRPr>
                    </a:p>
                  </p:txBody>
                </p:sp>
                <p:grpSp>
                  <p:nvGrpSpPr>
                    <p:cNvPr id="23588" name="组合 56"/>
                    <p:cNvGrpSpPr>
                      <a:grpSpLocks/>
                    </p:cNvGrpSpPr>
                    <p:nvPr/>
                  </p:nvGrpSpPr>
                  <p:grpSpPr bwMode="auto">
                    <a:xfrm>
                      <a:off x="1409700" y="2981325"/>
                      <a:ext cx="333375" cy="230832"/>
                      <a:chOff x="1409700" y="3171825"/>
                      <a:chExt cx="333375" cy="230832"/>
                    </a:xfrm>
                  </p:grpSpPr>
                  <p:sp>
                    <p:nvSpPr>
                      <p:cNvPr id="23589" name="Text Box 6"/>
                      <p:cNvSpPr txBox="1">
                        <a:spLocks noChangeArrowheads="1"/>
                      </p:cNvSpPr>
                      <p:nvPr/>
                    </p:nvSpPr>
                    <p:spPr bwMode="auto">
                      <a:xfrm>
                        <a:off x="1409700" y="3171825"/>
                        <a:ext cx="3333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a:latin typeface="宋体" pitchFamily="2" charset="-122"/>
                          </a:rPr>
                          <a:t>X</a:t>
                        </a:r>
                        <a:endParaRPr lang="zh-TW" altLang="en-US" sz="900" i="1">
                          <a:latin typeface="宋体" pitchFamily="2" charset="-122"/>
                        </a:endParaRPr>
                      </a:p>
                    </p:txBody>
                  </p:sp>
                  <p:cxnSp>
                    <p:nvCxnSpPr>
                      <p:cNvPr id="59" name="直接连接符 58"/>
                      <p:cNvCxnSpPr/>
                      <p:nvPr/>
                    </p:nvCxnSpPr>
                    <p:spPr bwMode="auto">
                      <a:xfrm>
                        <a:off x="1505014" y="3232869"/>
                        <a:ext cx="82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23561" name="组合 75"/>
              <p:cNvGrpSpPr>
                <a:grpSpLocks/>
              </p:cNvGrpSpPr>
              <p:nvPr/>
            </p:nvGrpSpPr>
            <p:grpSpPr bwMode="auto">
              <a:xfrm>
                <a:off x="6613682" y="787340"/>
                <a:ext cx="3621088" cy="2186944"/>
                <a:chOff x="1238470" y="808088"/>
                <a:chExt cx="3621088" cy="2187300"/>
              </a:xfrm>
            </p:grpSpPr>
            <p:sp>
              <p:nvSpPr>
                <p:cNvPr id="23570" name="Rectangle 14"/>
                <p:cNvSpPr>
                  <a:spLocks noChangeArrowheads="1"/>
                </p:cNvSpPr>
                <p:nvPr/>
              </p:nvSpPr>
              <p:spPr bwMode="auto">
                <a:xfrm>
                  <a:off x="1238470" y="808088"/>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2</a:t>
                  </a:r>
                  <a:r>
                    <a:rPr lang="zh-CN" altLang="en-US" sz="1000" dirty="0"/>
                    <a:t>、工作日間變異係數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Between-Day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71" name="组合 77"/>
                <p:cNvGrpSpPr>
                  <a:grpSpLocks/>
                </p:cNvGrpSpPr>
                <p:nvPr/>
              </p:nvGrpSpPr>
              <p:grpSpPr bwMode="auto">
                <a:xfrm>
                  <a:off x="1314670" y="1322388"/>
                  <a:ext cx="3044825" cy="660400"/>
                  <a:chOff x="1314670" y="1322388"/>
                  <a:chExt cx="3044825" cy="660400"/>
                </a:xfrm>
              </p:grpSpPr>
              <p:graphicFrame>
                <p:nvGraphicFramePr>
                  <p:cNvPr id="23579" name="对象 85"/>
                  <p:cNvGraphicFramePr>
                    <a:graphicFrameLocks noChangeAspect="1"/>
                  </p:cNvGraphicFramePr>
                  <p:nvPr/>
                </p:nvGraphicFramePr>
                <p:xfrm>
                  <a:off x="2378295" y="1322388"/>
                  <a:ext cx="1981200" cy="660400"/>
                </p:xfrm>
                <a:graphic>
                  <a:graphicData uri="http://schemas.openxmlformats.org/presentationml/2006/ole">
                    <mc:AlternateContent xmlns:mc="http://schemas.openxmlformats.org/markup-compatibility/2006">
                      <mc:Choice xmlns:v="urn:schemas-microsoft-com:vml" Requires="v">
                        <p:oleObj name="Equation" r:id="rId11" imgW="1981080" imgH="660240" progId="Equation.DSMT4">
                          <p:embed/>
                        </p:oleObj>
                      </mc:Choice>
                      <mc:Fallback>
                        <p:oleObj name="Equation" r:id="rId11" imgW="1981080" imgH="660240" progId="Equation.DSMT4">
                          <p:embed/>
                          <p:pic>
                            <p:nvPicPr>
                              <p:cNvPr id="0" name="对象 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8295" y="1322388"/>
                                <a:ext cx="19812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80" name="对象 86"/>
                  <p:cNvGraphicFramePr>
                    <a:graphicFrameLocks noChangeAspect="1"/>
                  </p:cNvGraphicFramePr>
                  <p:nvPr/>
                </p:nvGraphicFramePr>
                <p:xfrm>
                  <a:off x="1314670" y="1560513"/>
                  <a:ext cx="723900" cy="393700"/>
                </p:xfrm>
                <a:graphic>
                  <a:graphicData uri="http://schemas.openxmlformats.org/presentationml/2006/ole">
                    <mc:AlternateContent xmlns:mc="http://schemas.openxmlformats.org/markup-compatibility/2006">
                      <mc:Choice xmlns:v="urn:schemas-microsoft-com:vml" Requires="v">
                        <p:oleObj name="Equation" r:id="rId13" imgW="723600" imgH="393480" progId="Equation.DSMT4">
                          <p:embed/>
                        </p:oleObj>
                      </mc:Choice>
                      <mc:Fallback>
                        <p:oleObj name="Equation" r:id="rId13" imgW="723600" imgH="393480" progId="Equation.DSMT4">
                          <p:embed/>
                          <p:pic>
                            <p:nvPicPr>
                              <p:cNvPr id="0" name="对象 8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670" y="1560513"/>
                                <a:ext cx="72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1" name="Text Box 6"/>
                  <p:cNvSpPr txBox="1">
                    <a:spLocks noChangeArrowheads="1"/>
                  </p:cNvSpPr>
                  <p:nvPr/>
                </p:nvSpPr>
                <p:spPr bwMode="auto">
                  <a:xfrm>
                    <a:off x="2114551" y="1657350"/>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23572" name="组合 78"/>
                <p:cNvGrpSpPr>
                  <a:grpSpLocks/>
                </p:cNvGrpSpPr>
                <p:nvPr/>
              </p:nvGrpSpPr>
              <p:grpSpPr bwMode="auto">
                <a:xfrm>
                  <a:off x="1409700" y="2112302"/>
                  <a:ext cx="3449858" cy="883086"/>
                  <a:chOff x="1409700" y="2112302"/>
                  <a:chExt cx="3449858" cy="883086"/>
                </a:xfrm>
              </p:grpSpPr>
              <p:sp>
                <p:nvSpPr>
                  <p:cNvPr id="23573" name="Text Box 6"/>
                  <p:cNvSpPr txBox="1">
                    <a:spLocks noChangeArrowheads="1"/>
                  </p:cNvSpPr>
                  <p:nvPr/>
                </p:nvSpPr>
                <p:spPr bwMode="auto">
                  <a:xfrm>
                    <a:off x="1409700" y="2112302"/>
                    <a:ext cx="3449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TW" altLang="en-US" sz="900" dirty="0">
                        <a:latin typeface="宋体" pitchFamily="2" charset="-122"/>
                      </a:rPr>
                      <a:t>其中：</a:t>
                    </a:r>
                  </a:p>
                  <a:p>
                    <a:pPr eaLnBrk="1" hangingPunct="1">
                      <a:spcBef>
                        <a:spcPct val="50000"/>
                      </a:spcBef>
                    </a:pPr>
                    <a:r>
                      <a:rPr lang="en-US" altLang="zh-TW" sz="900" i="1" dirty="0">
                        <a:latin typeface="宋体" pitchFamily="2" charset="-122"/>
                      </a:rPr>
                      <a:t>I</a:t>
                    </a:r>
                    <a:r>
                      <a:rPr lang="en-US" altLang="zh-TW" sz="900" dirty="0">
                        <a:latin typeface="宋体" pitchFamily="2" charset="-122"/>
                      </a:rPr>
                      <a:t> – </a:t>
                    </a:r>
                    <a:r>
                      <a:rPr lang="zh-CN" altLang="en-US" sz="900" dirty="0">
                        <a:latin typeface="宋体" pitchFamily="2" charset="-122"/>
                      </a:rPr>
                      <a:t>為實驗總工作日</a:t>
                    </a:r>
                    <a:r>
                      <a:rPr lang="zh-TW"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a:t>
                    </a:r>
                    <a:r>
                      <a:rPr lang="zh-TW" altLang="en-US" sz="900" dirty="0">
                        <a:latin typeface="宋体" pitchFamily="2" charset="-122"/>
                      </a:rPr>
                      <a:t>為</a:t>
                    </a:r>
                    <a:r>
                      <a:rPr lang="en-US" altLang="zh-TW" sz="900" dirty="0">
                        <a:latin typeface="宋体" pitchFamily="2" charset="-122"/>
                      </a:rPr>
                      <a:t>20</a:t>
                    </a:r>
                    <a:r>
                      <a:rPr lang="zh-CN" altLang="en-US" sz="900" dirty="0">
                        <a:latin typeface="宋体" pitchFamily="2" charset="-122"/>
                      </a:rPr>
                      <a:t>日</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a:t>
                    </a:r>
                    <a:r>
                      <a:rPr lang="zh-CN" altLang="en-US" sz="900" dirty="0">
                        <a:latin typeface="宋体" pitchFamily="2" charset="-122"/>
                      </a:rPr>
                      <a:t>所有檢測结果的均值</a:t>
                    </a:r>
                    <a:endParaRPr lang="zh-TW" altLang="en-US" sz="900" dirty="0">
                      <a:latin typeface="宋体" pitchFamily="2" charset="-122"/>
                    </a:endParaRPr>
                  </a:p>
                </p:txBody>
              </p:sp>
              <p:grpSp>
                <p:nvGrpSpPr>
                  <p:cNvPr id="23574" name="组合 80"/>
                  <p:cNvGrpSpPr>
                    <a:grpSpLocks/>
                  </p:cNvGrpSpPr>
                  <p:nvPr/>
                </p:nvGrpSpPr>
                <p:grpSpPr bwMode="auto">
                  <a:xfrm>
                    <a:off x="1409700" y="2762250"/>
                    <a:ext cx="3449858" cy="233138"/>
                    <a:chOff x="1409700" y="2762250"/>
                    <a:chExt cx="3449858" cy="233138"/>
                  </a:xfrm>
                </p:grpSpPr>
                <p:sp>
                  <p:nvSpPr>
                    <p:cNvPr id="23575" name="Text Box 6"/>
                    <p:cNvSpPr txBox="1">
                      <a:spLocks noChangeArrowheads="1"/>
                    </p:cNvSpPr>
                    <p:nvPr/>
                  </p:nvSpPr>
                  <p:spPr bwMode="auto">
                    <a:xfrm>
                      <a:off x="1409700" y="2764556"/>
                      <a:ext cx="34498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dirty="0">
                          <a:latin typeface="宋体" pitchFamily="2" charset="-122"/>
                        </a:rPr>
                        <a:t>X</a:t>
                      </a:r>
                      <a:r>
                        <a:rPr lang="en-US" altLang="zh-CN" sz="900" dirty="0">
                          <a:latin typeface="宋体" pitchFamily="2" charset="-122"/>
                        </a:rPr>
                        <a:t>  </a:t>
                      </a:r>
                      <a:r>
                        <a:rPr lang="en-US" altLang="zh-TW" sz="900" dirty="0">
                          <a:latin typeface="宋体" pitchFamily="2" charset="-122"/>
                        </a:rPr>
                        <a:t>- </a:t>
                      </a:r>
                      <a:r>
                        <a:rPr lang="zh-TW" altLang="en-US" sz="900" dirty="0">
                          <a:latin typeface="宋体" pitchFamily="2" charset="-122"/>
                        </a:rPr>
                        <a:t>為</a:t>
                      </a:r>
                      <a:r>
                        <a:rPr lang="en-US" altLang="zh-CN" sz="900" dirty="0">
                          <a:latin typeface="宋体" pitchFamily="2" charset="-122"/>
                        </a:rPr>
                        <a:t>20</a:t>
                      </a:r>
                      <a:r>
                        <a:rPr lang="zh-CN" altLang="en-US" sz="900" dirty="0">
                          <a:latin typeface="宋体" pitchFamily="2" charset="-122"/>
                        </a:rPr>
                        <a:t>個實驗工作日檢測結果的均值</a:t>
                      </a:r>
                      <a:endParaRPr lang="zh-TW" altLang="en-US" sz="900" dirty="0">
                        <a:latin typeface="宋体" pitchFamily="2" charset="-122"/>
                      </a:endParaRPr>
                    </a:p>
                  </p:txBody>
                </p:sp>
                <p:grpSp>
                  <p:nvGrpSpPr>
                    <p:cNvPr id="23576" name="组合 82"/>
                    <p:cNvGrpSpPr>
                      <a:grpSpLocks/>
                    </p:cNvGrpSpPr>
                    <p:nvPr/>
                  </p:nvGrpSpPr>
                  <p:grpSpPr bwMode="auto">
                    <a:xfrm>
                      <a:off x="1409700" y="2762250"/>
                      <a:ext cx="333375" cy="230832"/>
                      <a:chOff x="1409700" y="2952750"/>
                      <a:chExt cx="333375" cy="230832"/>
                    </a:xfrm>
                  </p:grpSpPr>
                  <p:sp>
                    <p:nvSpPr>
                      <p:cNvPr id="23577" name="Text Box 6"/>
                      <p:cNvSpPr txBox="1">
                        <a:spLocks noChangeArrowheads="1"/>
                      </p:cNvSpPr>
                      <p:nvPr/>
                    </p:nvSpPr>
                    <p:spPr bwMode="auto">
                      <a:xfrm>
                        <a:off x="1409700" y="2952750"/>
                        <a:ext cx="3333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a:latin typeface="宋体" pitchFamily="2" charset="-122"/>
                          </a:rPr>
                          <a:t>X</a:t>
                        </a:r>
                        <a:endParaRPr lang="zh-TW" altLang="en-US" sz="900" i="1">
                          <a:latin typeface="宋体" pitchFamily="2" charset="-122"/>
                        </a:endParaRPr>
                      </a:p>
                    </p:txBody>
                  </p:sp>
                  <p:cxnSp>
                    <p:nvCxnSpPr>
                      <p:cNvPr id="85" name="直接连接符 84"/>
                      <p:cNvCxnSpPr/>
                      <p:nvPr/>
                    </p:nvCxnSpPr>
                    <p:spPr bwMode="auto">
                      <a:xfrm>
                        <a:off x="1505013" y="3015101"/>
                        <a:ext cx="82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cxnSp>
            <p:nvCxnSpPr>
              <p:cNvPr id="102" name="直接连接符 101"/>
              <p:cNvCxnSpPr/>
              <p:nvPr/>
            </p:nvCxnSpPr>
            <p:spPr bwMode="auto">
              <a:xfrm>
                <a:off x="5794375" y="619125"/>
                <a:ext cx="0" cy="5291138"/>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059144" y="960680"/>
                <a:ext cx="3639013" cy="1917119"/>
                <a:chOff x="2059144" y="960680"/>
                <a:chExt cx="3639013" cy="1917119"/>
              </a:xfrm>
            </p:grpSpPr>
            <p:sp>
              <p:nvSpPr>
                <p:cNvPr id="23564" name="Rectangle 14"/>
                <p:cNvSpPr>
                  <a:spLocks noChangeArrowheads="1"/>
                </p:cNvSpPr>
                <p:nvPr/>
              </p:nvSpPr>
              <p:spPr bwMode="auto">
                <a:xfrm>
                  <a:off x="2059144" y="960680"/>
                  <a:ext cx="3621087" cy="32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1</a:t>
                  </a:r>
                  <a:r>
                    <a:rPr lang="zh-CN" altLang="en-US" sz="1000" dirty="0"/>
                    <a:t>、儀器內的總合成的變異係數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Within-Device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65" name="组合 90"/>
                <p:cNvGrpSpPr>
                  <a:grpSpLocks/>
                </p:cNvGrpSpPr>
                <p:nvPr/>
              </p:nvGrpSpPr>
              <p:grpSpPr bwMode="auto">
                <a:xfrm>
                  <a:off x="2205038" y="1435249"/>
                  <a:ext cx="2343123" cy="393700"/>
                  <a:chOff x="1384364" y="1513430"/>
                  <a:chExt cx="2343123" cy="393764"/>
                </a:xfrm>
              </p:grpSpPr>
              <p:graphicFrame>
                <p:nvGraphicFramePr>
                  <p:cNvPr id="23567" name="对象 98"/>
                  <p:cNvGraphicFramePr>
                    <a:graphicFrameLocks noChangeAspect="1"/>
                  </p:cNvGraphicFramePr>
                  <p:nvPr>
                    <p:extLst>
                      <p:ext uri="{D42A27DB-BD31-4B8C-83A1-F6EECF244321}">
                        <p14:modId xmlns:p14="http://schemas.microsoft.com/office/powerpoint/2010/main" val="1145485377"/>
                      </p:ext>
                    </p:extLst>
                  </p:nvPr>
                </p:nvGraphicFramePr>
                <p:xfrm>
                  <a:off x="2482887" y="1569042"/>
                  <a:ext cx="1244600" cy="292147"/>
                </p:xfrm>
                <a:graphic>
                  <a:graphicData uri="http://schemas.openxmlformats.org/presentationml/2006/ole">
                    <mc:AlternateContent xmlns:mc="http://schemas.openxmlformats.org/markup-compatibility/2006">
                      <mc:Choice xmlns:v="urn:schemas-microsoft-com:vml" Requires="v">
                        <p:oleObj name="Equation" r:id="rId15" imgW="1244520" imgH="291960" progId="Equation.DSMT4">
                          <p:embed/>
                        </p:oleObj>
                      </mc:Choice>
                      <mc:Fallback>
                        <p:oleObj name="Equation" r:id="rId15" imgW="1244520" imgH="291960" progId="Equation.DSMT4">
                          <p:embed/>
                          <p:pic>
                            <p:nvPicPr>
                              <p:cNvPr id="0" name="对象 98"/>
                              <p:cNvPicPr>
                                <a:picLocks noChangeAspect="1" noChangeArrowheads="1"/>
                              </p:cNvPicPr>
                              <p:nvPr/>
                            </p:nvPicPr>
                            <p:blipFill>
                              <a:blip r:embed="rId16"/>
                              <a:srcRect/>
                              <a:stretch>
                                <a:fillRect/>
                              </a:stretch>
                            </p:blipFill>
                            <p:spPr bwMode="auto">
                              <a:xfrm>
                                <a:off x="2482887" y="1569042"/>
                                <a:ext cx="1244600"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8" name="对象 99"/>
                  <p:cNvGraphicFramePr>
                    <a:graphicFrameLocks noChangeAspect="1"/>
                  </p:cNvGraphicFramePr>
                  <p:nvPr>
                    <p:extLst>
                      <p:ext uri="{D42A27DB-BD31-4B8C-83A1-F6EECF244321}">
                        <p14:modId xmlns:p14="http://schemas.microsoft.com/office/powerpoint/2010/main" val="1436386596"/>
                      </p:ext>
                    </p:extLst>
                  </p:nvPr>
                </p:nvGraphicFramePr>
                <p:xfrm>
                  <a:off x="1384364" y="1513430"/>
                  <a:ext cx="584200" cy="393764"/>
                </p:xfrm>
                <a:graphic>
                  <a:graphicData uri="http://schemas.openxmlformats.org/presentationml/2006/ole">
                    <mc:AlternateContent xmlns:mc="http://schemas.openxmlformats.org/markup-compatibility/2006">
                      <mc:Choice xmlns:v="urn:schemas-microsoft-com:vml" Requires="v">
                        <p:oleObj name="Equation" r:id="rId17" imgW="583920" imgH="393480" progId="Equation.DSMT4">
                          <p:embed/>
                        </p:oleObj>
                      </mc:Choice>
                      <mc:Fallback>
                        <p:oleObj name="Equation" r:id="rId17" imgW="583920" imgH="393480" progId="Equation.DSMT4">
                          <p:embed/>
                          <p:pic>
                            <p:nvPicPr>
                              <p:cNvPr id="0" name="对象 99"/>
                              <p:cNvPicPr>
                                <a:picLocks noChangeAspect="1" noChangeArrowheads="1"/>
                              </p:cNvPicPr>
                              <p:nvPr/>
                            </p:nvPicPr>
                            <p:blipFill>
                              <a:blip r:embed="rId18"/>
                              <a:srcRect/>
                              <a:stretch>
                                <a:fillRect/>
                              </a:stretch>
                            </p:blipFill>
                            <p:spPr bwMode="auto">
                              <a:xfrm>
                                <a:off x="1384364" y="1513430"/>
                                <a:ext cx="584200" cy="39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9" name="Text Box 6"/>
                  <p:cNvSpPr txBox="1">
                    <a:spLocks noChangeArrowheads="1"/>
                  </p:cNvSpPr>
                  <p:nvPr/>
                </p:nvSpPr>
                <p:spPr bwMode="auto">
                  <a:xfrm>
                    <a:off x="2114551" y="1609715"/>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4" name="组合 3"/>
                <p:cNvGrpSpPr/>
                <p:nvPr/>
              </p:nvGrpSpPr>
              <p:grpSpPr>
                <a:xfrm>
                  <a:off x="2192605" y="2005364"/>
                  <a:ext cx="3505552" cy="872435"/>
                  <a:chOff x="2192605" y="2076923"/>
                  <a:chExt cx="3505552" cy="872435"/>
                </a:xfrm>
              </p:grpSpPr>
              <p:sp>
                <p:nvSpPr>
                  <p:cNvPr id="3" name="矩形 2"/>
                  <p:cNvSpPr/>
                  <p:nvPr/>
                </p:nvSpPr>
                <p:spPr>
                  <a:xfrm>
                    <a:off x="3391301" y="2095278"/>
                    <a:ext cx="2306856" cy="854080"/>
                  </a:xfrm>
                  <a:prstGeom prst="rect">
                    <a:avLst/>
                  </a:prstGeom>
                </p:spPr>
                <p:txBody>
                  <a:bodyPr wrap="square">
                    <a:spAutoFit/>
                  </a:bodyPr>
                  <a:lstStyle/>
                  <a:p>
                    <a:pPr lvl="0">
                      <a:spcBef>
                        <a:spcPct val="50000"/>
                      </a:spcBef>
                    </a:pPr>
                    <a:r>
                      <a:rPr lang="zh-TW" altLang="en-US" sz="900" dirty="0">
                        <a:solidFill>
                          <a:srgbClr val="000000"/>
                        </a:solidFill>
                        <a:latin typeface="宋体" pitchFamily="2" charset="-122"/>
                      </a:rPr>
                      <a:t>其中：</a:t>
                    </a:r>
                  </a:p>
                  <a:p>
                    <a:pPr lvl="0">
                      <a:spcBef>
                        <a:spcPct val="50000"/>
                      </a:spcBef>
                    </a:pPr>
                    <a:r>
                      <a:rPr lang="en-US" altLang="zh-TW" sz="900" i="1" dirty="0">
                        <a:solidFill>
                          <a:srgbClr val="000000"/>
                        </a:solidFill>
                        <a:latin typeface="Times New Roman" pitchFamily="18" charset="0"/>
                        <a:cs typeface="Times New Roman" pitchFamily="18" charset="0"/>
                      </a:rPr>
                      <a:t>S</a:t>
                    </a:r>
                    <a:r>
                      <a:rPr lang="en-US" altLang="zh-TW" sz="900" baseline="30000" dirty="0">
                        <a:solidFill>
                          <a:srgbClr val="000000"/>
                        </a:solidFill>
                        <a:latin typeface="宋体" pitchFamily="2" charset="-122"/>
                      </a:rPr>
                      <a:t>2</a:t>
                    </a:r>
                    <a:r>
                      <a:rPr lang="en-US" altLang="zh-TW" sz="900" dirty="0">
                        <a:solidFill>
                          <a:srgbClr val="000000"/>
                        </a:solidFill>
                        <a:latin typeface="宋体" pitchFamily="2" charset="-122"/>
                      </a:rPr>
                      <a:t> – </a:t>
                    </a:r>
                    <a:r>
                      <a:rPr lang="zh-CN" altLang="en-US" sz="900" dirty="0">
                        <a:solidFill>
                          <a:srgbClr val="000000"/>
                        </a:solidFill>
                        <a:latin typeface="宋体" pitchFamily="2" charset="-122"/>
                      </a:rPr>
                      <a:t>為樣本方差</a:t>
                    </a:r>
                    <a:endParaRPr lang="zh-TW" altLang="en-US" sz="900" dirty="0">
                      <a:solidFill>
                        <a:srgbClr val="000000"/>
                      </a:solidFill>
                      <a:latin typeface="宋体" pitchFamily="2" charset="-122"/>
                    </a:endParaRPr>
                  </a:p>
                  <a:p>
                    <a:pPr lvl="0">
                      <a:spcBef>
                        <a:spcPct val="50000"/>
                      </a:spcBef>
                    </a:pPr>
                    <a:r>
                      <a:rPr lang="el-GR" altLang="zh-TW" sz="900" i="1" dirty="0">
                        <a:solidFill>
                          <a:srgbClr val="000000"/>
                        </a:solidFill>
                        <a:latin typeface="Times New Roman" pitchFamily="18" charset="0"/>
                        <a:cs typeface="Times New Roman" pitchFamily="18" charset="0"/>
                      </a:rPr>
                      <a:t>σ</a:t>
                    </a:r>
                    <a:r>
                      <a:rPr lang="en-US" altLang="zh-TW" sz="900" baseline="30000" dirty="0">
                        <a:solidFill>
                          <a:srgbClr val="000000"/>
                        </a:solidFill>
                        <a:latin typeface="宋体" pitchFamily="2" charset="-122"/>
                      </a:rPr>
                      <a:t>2</a:t>
                    </a:r>
                    <a:r>
                      <a:rPr lang="en-US" altLang="zh-TW" sz="900" dirty="0">
                        <a:solidFill>
                          <a:srgbClr val="000000"/>
                        </a:solidFill>
                        <a:latin typeface="宋体" pitchFamily="2" charset="-122"/>
                      </a:rPr>
                      <a:t>  - </a:t>
                    </a:r>
                    <a:r>
                      <a:rPr lang="zh-CN" altLang="en-US" sz="900" dirty="0">
                        <a:solidFill>
                          <a:srgbClr val="000000"/>
                        </a:solidFill>
                        <a:latin typeface="宋体" pitchFamily="2" charset="-122"/>
                      </a:rPr>
                      <a:t>為總體方差</a:t>
                    </a:r>
                    <a:endParaRPr lang="en-US" altLang="zh-CN" sz="900" dirty="0">
                      <a:solidFill>
                        <a:srgbClr val="000000"/>
                      </a:solidFill>
                      <a:latin typeface="宋体" pitchFamily="2" charset="-122"/>
                    </a:endParaRPr>
                  </a:p>
                  <a:p>
                    <a:pPr>
                      <a:spcBef>
                        <a:spcPct val="50000"/>
                      </a:spcBef>
                    </a:pPr>
                    <a:r>
                      <a:rPr lang="en-US" altLang="zh-CN" sz="900" i="1" dirty="0">
                        <a:solidFill>
                          <a:srgbClr val="000000"/>
                        </a:solidFill>
                        <a:latin typeface="Times New Roman" pitchFamily="18" charset="0"/>
                        <a:cs typeface="Times New Roman" pitchFamily="18" charset="0"/>
                      </a:rPr>
                      <a:t>v</a:t>
                    </a:r>
                    <a:r>
                      <a:rPr lang="en-US" altLang="zh-CN" sz="900" dirty="0">
                        <a:solidFill>
                          <a:srgbClr val="000000"/>
                        </a:solidFill>
                        <a:latin typeface="宋体" pitchFamily="2" charset="-122"/>
                      </a:rPr>
                      <a:t> – </a:t>
                    </a:r>
                    <a:r>
                      <a:rPr lang="zh-CN" altLang="en-US" sz="900" dirty="0">
                        <a:solidFill>
                          <a:srgbClr val="000000"/>
                        </a:solidFill>
                        <a:latin typeface="宋体" pitchFamily="2" charset="-122"/>
                      </a:rPr>
                      <a:t>為樣本方差的自由度</a:t>
                    </a:r>
                    <a:endParaRPr lang="zh-TW" altLang="en-US" sz="900" dirty="0">
                      <a:solidFill>
                        <a:srgbClr val="000000"/>
                      </a:solidFill>
                      <a:latin typeface="宋体" pitchFamily="2" charset="-122"/>
                    </a:endParaRPr>
                  </a:p>
                </p:txBody>
              </p:sp>
              <p:graphicFrame>
                <p:nvGraphicFramePr>
                  <p:cNvPr id="56" name="对象 99"/>
                  <p:cNvGraphicFramePr>
                    <a:graphicFrameLocks noChangeAspect="1"/>
                  </p:cNvGraphicFramePr>
                  <p:nvPr>
                    <p:extLst>
                      <p:ext uri="{D42A27DB-BD31-4B8C-83A1-F6EECF244321}">
                        <p14:modId xmlns:p14="http://schemas.microsoft.com/office/powerpoint/2010/main" val="3114899015"/>
                      </p:ext>
                    </p:extLst>
                  </p:nvPr>
                </p:nvGraphicFramePr>
                <p:xfrm>
                  <a:off x="2192605" y="2076923"/>
                  <a:ext cx="698500" cy="419100"/>
                </p:xfrm>
                <a:graphic>
                  <a:graphicData uri="http://schemas.openxmlformats.org/presentationml/2006/ole">
                    <mc:AlternateContent xmlns:mc="http://schemas.openxmlformats.org/markup-compatibility/2006">
                      <mc:Choice xmlns:v="urn:schemas-microsoft-com:vml" Requires="v">
                        <p:oleObj name="Equation" r:id="rId19" imgW="698400" imgH="419040" progId="Equation.DSMT4">
                          <p:embed/>
                        </p:oleObj>
                      </mc:Choice>
                      <mc:Fallback>
                        <p:oleObj name="Equation" r:id="rId19" imgW="698400" imgH="419040" progId="Equation.DSMT4">
                          <p:embed/>
                          <p:pic>
                            <p:nvPicPr>
                              <p:cNvPr id="0" name=""/>
                              <p:cNvPicPr>
                                <a:picLocks noChangeAspect="1" noChangeArrowheads="1"/>
                              </p:cNvPicPr>
                              <p:nvPr/>
                            </p:nvPicPr>
                            <p:blipFill>
                              <a:blip r:embed="rId20"/>
                              <a:srcRect/>
                              <a:stretch>
                                <a:fillRect/>
                              </a:stretch>
                            </p:blipFill>
                            <p:spPr bwMode="auto">
                              <a:xfrm>
                                <a:off x="2192605" y="2076923"/>
                                <a:ext cx="698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pic>
          <p:nvPicPr>
            <p:cNvPr id="24116" name="Picture 56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52153" y="1081043"/>
              <a:ext cx="1628470" cy="4552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560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sp>
        <p:nvSpPr>
          <p:cNvPr id="25604" name="Rectangle 14"/>
          <p:cNvSpPr>
            <a:spLocks noChangeArrowheads="1"/>
          </p:cNvSpPr>
          <p:nvPr/>
        </p:nvSpPr>
        <p:spPr bwMode="auto">
          <a:xfrm>
            <a:off x="857250" y="787343"/>
            <a:ext cx="9813925" cy="33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TW" altLang="en-US" sz="1200" dirty="0"/>
              <a:t>變異貢獻解析</a:t>
            </a:r>
            <a:r>
              <a:rPr lang="zh-CN" altLang="en-US" sz="1200" dirty="0"/>
              <a:t>：</a:t>
            </a:r>
          </a:p>
        </p:txBody>
      </p:sp>
      <p:grpSp>
        <p:nvGrpSpPr>
          <p:cNvPr id="3" name="组合 2"/>
          <p:cNvGrpSpPr/>
          <p:nvPr/>
        </p:nvGrpSpPr>
        <p:grpSpPr>
          <a:xfrm>
            <a:off x="2153722" y="763100"/>
            <a:ext cx="7191376" cy="4799012"/>
            <a:chOff x="2153722" y="341656"/>
            <a:chExt cx="7191376" cy="4799012"/>
          </a:xfrm>
        </p:grpSpPr>
        <p:pic>
          <p:nvPicPr>
            <p:cNvPr id="43013" name="Picture 5" descr="C:\Users\dell\Desktop\图片1.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3916" y="341656"/>
              <a:ext cx="4052888" cy="2709862"/>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C:\Users\dell\Desktop\图片2.e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3722" y="2426043"/>
              <a:ext cx="4129088" cy="2679700"/>
            </a:xfrm>
            <a:prstGeom prst="rect">
              <a:avLst/>
            </a:prstGeom>
            <a:noFill/>
            <a:extLst>
              <a:ext uri="{909E8E84-426E-40DD-AFC4-6F175D3DCCD1}">
                <a14:hiddenFill xmlns:a14="http://schemas.microsoft.com/office/drawing/2010/main">
                  <a:solidFill>
                    <a:srgbClr val="FFFFFF"/>
                  </a:solidFill>
                </a14:hiddenFill>
              </a:ext>
            </a:extLst>
          </p:spPr>
        </p:pic>
        <p:pic>
          <p:nvPicPr>
            <p:cNvPr id="43015" name="Picture 7" descr="C:\Users\dell\Desktop\图片3.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210" y="2454618"/>
              <a:ext cx="4052888" cy="26860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grpSp>
        <p:nvGrpSpPr>
          <p:cNvPr id="4" name="组合 3"/>
          <p:cNvGrpSpPr/>
          <p:nvPr/>
        </p:nvGrpSpPr>
        <p:grpSpPr>
          <a:xfrm>
            <a:off x="211566" y="1218437"/>
            <a:ext cx="11121214" cy="3905566"/>
            <a:chOff x="211566" y="1218437"/>
            <a:chExt cx="11121214" cy="3905566"/>
          </a:xfrm>
        </p:grpSpPr>
        <p:grpSp>
          <p:nvGrpSpPr>
            <p:cNvPr id="3" name="组合 2"/>
            <p:cNvGrpSpPr/>
            <p:nvPr/>
          </p:nvGrpSpPr>
          <p:grpSpPr>
            <a:xfrm>
              <a:off x="211566" y="1218437"/>
              <a:ext cx="8240739" cy="3905566"/>
              <a:chOff x="211566" y="1218437"/>
              <a:chExt cx="8240739" cy="3905566"/>
            </a:xfrm>
          </p:grpSpPr>
          <p:pic>
            <p:nvPicPr>
              <p:cNvPr id="849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567" y="1218437"/>
                <a:ext cx="8240738" cy="219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566" y="3209674"/>
                <a:ext cx="8240739" cy="1914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49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5785" y="1218437"/>
              <a:ext cx="3126995" cy="3905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pic>
        <p:nvPicPr>
          <p:cNvPr id="430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4453" y="3440293"/>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4452" y="950588"/>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5296" y="950587"/>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7"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296" y="3440292"/>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6787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50800" y="19050"/>
            <a:ext cx="4405313"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4579" name="矩形 3"/>
          <p:cNvSpPr>
            <a:spLocks noChangeArrowheads="1"/>
          </p:cNvSpPr>
          <p:nvPr/>
        </p:nvSpPr>
        <p:spPr bwMode="auto">
          <a:xfrm>
            <a:off x="73025" y="354013"/>
            <a:ext cx="43830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grpSp>
        <p:nvGrpSpPr>
          <p:cNvPr id="4" name="组合 3"/>
          <p:cNvGrpSpPr/>
          <p:nvPr/>
        </p:nvGrpSpPr>
        <p:grpSpPr>
          <a:xfrm>
            <a:off x="95549" y="121154"/>
            <a:ext cx="11310149" cy="6179300"/>
            <a:chOff x="95549" y="121154"/>
            <a:chExt cx="11310149" cy="6179300"/>
          </a:xfrm>
        </p:grpSpPr>
        <p:grpSp>
          <p:nvGrpSpPr>
            <p:cNvPr id="12" name="组合 11"/>
            <p:cNvGrpSpPr/>
            <p:nvPr/>
          </p:nvGrpSpPr>
          <p:grpSpPr>
            <a:xfrm>
              <a:off x="4626147" y="212985"/>
              <a:ext cx="2264200" cy="369332"/>
              <a:chOff x="4626147" y="212985"/>
              <a:chExt cx="2264200" cy="369332"/>
            </a:xfrm>
          </p:grpSpPr>
          <p:sp>
            <p:nvSpPr>
              <p:cNvPr id="24581" name="Rectangle 14"/>
              <p:cNvSpPr>
                <a:spLocks noChangeArrowheads="1"/>
              </p:cNvSpPr>
              <p:nvPr/>
            </p:nvSpPr>
            <p:spPr bwMode="auto">
              <a:xfrm>
                <a:off x="4626147" y="212985"/>
                <a:ext cx="226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lnSpc>
                    <a:spcPct val="150000"/>
                  </a:lnSpc>
                </a:pPr>
                <a:r>
                  <a:rPr lang="zh-CN" altLang="en-US" sz="1200" dirty="0"/>
                  <a:t>變異貢獻解析</a:t>
                </a:r>
                <a:r>
                  <a:rPr lang="en-US" altLang="zh-CN" sz="1200" dirty="0"/>
                  <a:t>(</a:t>
                </a:r>
                <a:r>
                  <a:rPr lang="en-US" altLang="zh-CN" sz="1000" i="1" dirty="0">
                    <a:latin typeface="Times New Roman" pitchFamily="18" charset="0"/>
                    <a:cs typeface="Times New Roman" pitchFamily="18" charset="0"/>
                  </a:rPr>
                  <a:t>X</a:t>
                </a:r>
                <a:r>
                  <a:rPr lang="en-US" altLang="zh-CN" sz="1000" i="1" dirty="0">
                    <a:latin typeface="+mn-lt"/>
                    <a:cs typeface="Times New Roman" pitchFamily="18" charset="0"/>
                  </a:rPr>
                  <a:t>≈</a:t>
                </a:r>
                <a:r>
                  <a:rPr lang="en-US" altLang="zh-CN" sz="900" i="1" dirty="0">
                    <a:latin typeface="+mn-lt"/>
                    <a:cs typeface="Times New Roman" pitchFamily="18" charset="0"/>
                  </a:rPr>
                  <a:t>5.17</a:t>
                </a:r>
                <a:r>
                  <a:rPr lang="en-US" altLang="zh-CN" sz="900" i="1" dirty="0">
                    <a:latin typeface="Times New Roman" pitchFamily="18" charset="0"/>
                    <a:cs typeface="Times New Roman" pitchFamily="18" charset="0"/>
                  </a:rPr>
                  <a:t>IU</a:t>
                </a:r>
                <a:r>
                  <a:rPr lang="en-US" altLang="zh-CN" sz="1000" i="1" dirty="0">
                    <a:latin typeface="Times New Roman" pitchFamily="18" charset="0"/>
                    <a:cs typeface="Times New Roman" pitchFamily="18" charset="0"/>
                  </a:rPr>
                  <a:t>/mL</a:t>
                </a:r>
                <a:r>
                  <a:rPr lang="en-US" altLang="zh-CN" sz="1200" dirty="0"/>
                  <a:t>)</a:t>
                </a:r>
                <a:endParaRPr lang="zh-CN" altLang="en-US" sz="1200" dirty="0"/>
              </a:p>
            </p:txBody>
          </p:sp>
          <p:cxnSp>
            <p:nvCxnSpPr>
              <p:cNvPr id="10" name="直接连接符 9"/>
              <p:cNvCxnSpPr/>
              <p:nvPr/>
            </p:nvCxnSpPr>
            <p:spPr>
              <a:xfrm>
                <a:off x="5867404" y="361947"/>
                <a:ext cx="9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95549" y="121154"/>
              <a:ext cx="11310149" cy="6179300"/>
              <a:chOff x="95549" y="121154"/>
              <a:chExt cx="11310149" cy="6179300"/>
            </a:xfrm>
          </p:grpSpPr>
          <p:pic>
            <p:nvPicPr>
              <p:cNvPr id="716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49" y="544126"/>
                <a:ext cx="11310149" cy="5756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8387243" y="121154"/>
                <a:ext cx="3018455" cy="547978"/>
                <a:chOff x="8387243" y="121154"/>
                <a:chExt cx="3018455" cy="547978"/>
              </a:xfrm>
            </p:grpSpPr>
            <p:pic>
              <p:nvPicPr>
                <p:cNvPr id="512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7243" y="121154"/>
                  <a:ext cx="3018455" cy="54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10443706" y="544126"/>
                  <a:ext cx="219531" cy="108000"/>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19050"/>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54013"/>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CLSI-EP15-A2</a:t>
            </a:r>
            <a:endParaRPr lang="zh-CN" altLang="en-US" sz="1300" dirty="0">
              <a:latin typeface="Times New Roman" pitchFamily="18" charset="0"/>
              <a:cs typeface="Times New Roman" pitchFamily="18" charset="0"/>
            </a:endParaRPr>
          </a:p>
        </p:txBody>
      </p:sp>
      <p:grpSp>
        <p:nvGrpSpPr>
          <p:cNvPr id="13" name="组合 12"/>
          <p:cNvGrpSpPr/>
          <p:nvPr/>
        </p:nvGrpSpPr>
        <p:grpSpPr>
          <a:xfrm>
            <a:off x="660903" y="41143"/>
            <a:ext cx="10824079" cy="5845152"/>
            <a:chOff x="660903" y="41143"/>
            <a:chExt cx="10824079" cy="5845152"/>
          </a:xfrm>
        </p:grpSpPr>
        <p:grpSp>
          <p:nvGrpSpPr>
            <p:cNvPr id="8" name="组合 7"/>
            <p:cNvGrpSpPr/>
            <p:nvPr/>
          </p:nvGrpSpPr>
          <p:grpSpPr>
            <a:xfrm>
              <a:off x="660903" y="649279"/>
              <a:ext cx="10243073" cy="5237016"/>
              <a:chOff x="660903" y="649279"/>
              <a:chExt cx="10243073" cy="5237016"/>
            </a:xfrm>
          </p:grpSpPr>
          <p:pic>
            <p:nvPicPr>
              <p:cNvPr id="42485" name="Picture 5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1585" y="1065914"/>
                <a:ext cx="4992391" cy="241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484" name="Picture 5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1585" y="3481491"/>
                <a:ext cx="4992391" cy="2404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4"/>
              <p:cNvSpPr>
                <a:spLocks noChangeArrowheads="1"/>
              </p:cNvSpPr>
              <p:nvPr/>
            </p:nvSpPr>
            <p:spPr bwMode="auto">
              <a:xfrm>
                <a:off x="660903" y="649279"/>
                <a:ext cx="951185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solidFill>
                      <a:srgbClr val="000000"/>
                    </a:solidFill>
                  </a:rPr>
                  <a:t>甲種胎兒球蛋白</a:t>
                </a:r>
                <a:r>
                  <a:rPr lang="en-US" altLang="zh-CN" sz="700" dirty="0">
                    <a:solidFill>
                      <a:srgbClr val="000000"/>
                    </a:solidFill>
                  </a:rPr>
                  <a:t>(</a:t>
                </a:r>
                <a:r>
                  <a:rPr lang="el-GR" altLang="zh-CN" sz="700" i="1" dirty="0">
                    <a:solidFill>
                      <a:srgbClr val="000000"/>
                    </a:solidFill>
                    <a:latin typeface="Times New Roman" pitchFamily="18" charset="0"/>
                    <a:cs typeface="Times New Roman" pitchFamily="18" charset="0"/>
                  </a:rPr>
                  <a:t>α-</a:t>
                </a:r>
                <a:r>
                  <a:rPr lang="en-US" altLang="zh-CN" sz="700" i="1" dirty="0">
                    <a:solidFill>
                      <a:srgbClr val="000000"/>
                    </a:solidFill>
                    <a:latin typeface="Times New Roman" pitchFamily="18" charset="0"/>
                    <a:cs typeface="Times New Roman" pitchFamily="18" charset="0"/>
                  </a:rPr>
                  <a:t>Fetoprotein</a:t>
                </a:r>
                <a:r>
                  <a:rPr lang="en-US" altLang="zh-CN" sz="700" dirty="0">
                    <a:solidFill>
                      <a:srgbClr val="000000"/>
                    </a:solidFill>
                  </a:rPr>
                  <a:t>)</a:t>
                </a:r>
                <a:r>
                  <a:rPr lang="en-US" altLang="zh-CN" sz="900" dirty="0">
                    <a:solidFill>
                      <a:srgbClr val="000000"/>
                    </a:solidFill>
                  </a:rPr>
                  <a:t>[IU/mL]</a:t>
                </a:r>
                <a:r>
                  <a:rPr lang="en-US" altLang="zh-CN" sz="1000" dirty="0">
                    <a:solidFill>
                      <a:srgbClr val="000000"/>
                    </a:solidFill>
                  </a:rPr>
                  <a:t>–</a:t>
                </a:r>
                <a:r>
                  <a:rPr lang="zh-CN" altLang="en-US" sz="1000" dirty="0">
                    <a:solidFill>
                      <a:srgbClr val="000000"/>
                    </a:solidFill>
                  </a:rPr>
                  <a:t>羅氏</a:t>
                </a:r>
                <a:r>
                  <a:rPr lang="en-US" altLang="zh-CN" sz="900" dirty="0" err="1">
                    <a:solidFill>
                      <a:srgbClr val="000000"/>
                    </a:solidFill>
                    <a:latin typeface="Times New Roman" pitchFamily="18" charset="0"/>
                    <a:cs typeface="Times New Roman" pitchFamily="18" charset="0"/>
                  </a:rPr>
                  <a:t>cobas</a:t>
                </a:r>
                <a:r>
                  <a:rPr lang="en-US" altLang="zh-CN" sz="9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TW" altLang="en-US" sz="1000" dirty="0">
                    <a:solidFill>
                      <a:srgbClr val="000000"/>
                    </a:solidFill>
                  </a:rPr>
                  <a:t>血清工作站 </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8000 modular analyzer series)</a:t>
                </a:r>
                <a:r>
                  <a:rPr lang="zh-CN" altLang="en-US" sz="1000" dirty="0">
                    <a:solidFill>
                      <a:srgbClr val="000000"/>
                    </a:solidFill>
                  </a:rPr>
                  <a:t>；</a:t>
                </a:r>
              </a:p>
            </p:txBody>
          </p:sp>
          <p:grpSp>
            <p:nvGrpSpPr>
              <p:cNvPr id="20" name="组合 19"/>
              <p:cNvGrpSpPr/>
              <p:nvPr/>
            </p:nvGrpSpPr>
            <p:grpSpPr>
              <a:xfrm>
                <a:off x="745110" y="1036407"/>
                <a:ext cx="4986949" cy="4816783"/>
                <a:chOff x="745110" y="1036407"/>
                <a:chExt cx="4986949" cy="4816783"/>
              </a:xfrm>
            </p:grpSpPr>
            <p:grpSp>
              <p:nvGrpSpPr>
                <p:cNvPr id="7" name="组合 6"/>
                <p:cNvGrpSpPr/>
                <p:nvPr/>
              </p:nvGrpSpPr>
              <p:grpSpPr>
                <a:xfrm>
                  <a:off x="813347" y="5212972"/>
                  <a:ext cx="4809358" cy="640218"/>
                  <a:chOff x="813347" y="5181553"/>
                  <a:chExt cx="4809358" cy="640218"/>
                </a:xfrm>
              </p:grpSpPr>
              <p:sp>
                <p:nvSpPr>
                  <p:cNvPr id="26628" name="Rectangle 14"/>
                  <p:cNvSpPr>
                    <a:spLocks noChangeArrowheads="1"/>
                  </p:cNvSpPr>
                  <p:nvPr/>
                </p:nvSpPr>
                <p:spPr bwMode="auto">
                  <a:xfrm>
                    <a:off x="813347" y="5218133"/>
                    <a:ext cx="31445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儀器內合成變異</a:t>
                    </a:r>
                    <a:r>
                      <a:rPr lang="en-US" altLang="zh-CN" sz="1000" dirty="0"/>
                      <a:t>(</a:t>
                    </a:r>
                    <a:r>
                      <a:rPr lang="en-US" altLang="zh-CN" sz="1000" i="1" dirty="0">
                        <a:latin typeface="Times New Roman" pitchFamily="18" charset="0"/>
                        <a:cs typeface="Times New Roman" pitchFamily="18" charset="0"/>
                      </a:rPr>
                      <a:t>Within-Device Precision</a:t>
                    </a:r>
                    <a:r>
                      <a:rPr lang="en-US" altLang="zh-CN" sz="1000" dirty="0"/>
                      <a:t>)</a:t>
                    </a:r>
                    <a:r>
                      <a:rPr lang="zh-CN" altLang="en-US" sz="1000" dirty="0"/>
                      <a:t>自由度的計算公式，</a:t>
                    </a:r>
                    <a:r>
                      <a:rPr lang="en-US" altLang="zh-CN" sz="1000" i="1" dirty="0">
                        <a:latin typeface="Times New Roman" pitchFamily="18" charset="0"/>
                        <a:cs typeface="Times New Roman" pitchFamily="18" charset="0"/>
                      </a:rPr>
                      <a:t>n</a:t>
                    </a:r>
                    <a:r>
                      <a:rPr lang="en-US" altLang="zh-CN" sz="1000" dirty="0"/>
                      <a:t> </a:t>
                    </a:r>
                    <a:r>
                      <a:rPr lang="zh-CN" altLang="en-US" sz="1000" dirty="0"/>
                      <a:t>為重複次數，</a:t>
                    </a:r>
                    <a:r>
                      <a:rPr lang="en-US" altLang="zh-CN" sz="1000" i="1" dirty="0">
                        <a:latin typeface="Times New Roman" pitchFamily="18" charset="0"/>
                        <a:cs typeface="Times New Roman" pitchFamily="18" charset="0"/>
                      </a:rPr>
                      <a:t>D</a:t>
                    </a:r>
                    <a:r>
                      <a:rPr lang="zh-CN" altLang="en-US" sz="1000" dirty="0"/>
                      <a:t> 為工作日數；</a:t>
                    </a:r>
                    <a:endParaRPr lang="zh-CN" altLang="en-US" sz="800" dirty="0"/>
                  </a:p>
                </p:txBody>
              </p:sp>
              <p:graphicFrame>
                <p:nvGraphicFramePr>
                  <p:cNvPr id="5" name="对象 4"/>
                  <p:cNvGraphicFramePr>
                    <a:graphicFrameLocks noChangeAspect="1"/>
                  </p:cNvGraphicFramePr>
                  <p:nvPr>
                    <p:extLst>
                      <p:ext uri="{D42A27DB-BD31-4B8C-83A1-F6EECF244321}">
                        <p14:modId xmlns:p14="http://schemas.microsoft.com/office/powerpoint/2010/main" val="1447752108"/>
                      </p:ext>
                    </p:extLst>
                  </p:nvPr>
                </p:nvGraphicFramePr>
                <p:xfrm>
                  <a:off x="3973254" y="5181553"/>
                  <a:ext cx="1649451" cy="640218"/>
                </p:xfrm>
                <a:graphic>
                  <a:graphicData uri="http://schemas.openxmlformats.org/presentationml/2006/ole">
                    <mc:AlternateContent xmlns:mc="http://schemas.openxmlformats.org/markup-compatibility/2006">
                      <mc:Choice xmlns:v="urn:schemas-microsoft-com:vml" Requires="v">
                        <p:oleObj name="Equation" r:id="rId5" imgW="1600200" imgH="622080" progId="Equation.DSMT4">
                          <p:embed/>
                        </p:oleObj>
                      </mc:Choice>
                      <mc:Fallback>
                        <p:oleObj name="Equation" r:id="rId5" imgW="1600200" imgH="622080" progId="Equation.DSMT4">
                          <p:embed/>
                          <p:pic>
                            <p:nvPicPr>
                              <p:cNvPr id="0" name="Object 10"/>
                              <p:cNvPicPr>
                                <a:picLocks noChangeAspect="1" noChangeArrowheads="1"/>
                              </p:cNvPicPr>
                              <p:nvPr/>
                            </p:nvPicPr>
                            <p:blipFill>
                              <a:blip r:embed="rId6"/>
                              <a:srcRect/>
                              <a:stretch>
                                <a:fillRect/>
                              </a:stretch>
                            </p:blipFill>
                            <p:spPr bwMode="auto">
                              <a:xfrm>
                                <a:off x="3973254" y="5181553"/>
                                <a:ext cx="1649451" cy="640218"/>
                              </a:xfrm>
                              <a:prstGeom prst="rect">
                                <a:avLst/>
                              </a:prstGeom>
                              <a:noFill/>
                            </p:spPr>
                          </p:pic>
                        </p:oleObj>
                      </mc:Fallback>
                    </mc:AlternateContent>
                  </a:graphicData>
                </a:graphic>
              </p:graphicFrame>
            </p:grpSp>
            <p:grpSp>
              <p:nvGrpSpPr>
                <p:cNvPr id="19" name="组合 18"/>
                <p:cNvGrpSpPr/>
                <p:nvPr/>
              </p:nvGrpSpPr>
              <p:grpSpPr>
                <a:xfrm>
                  <a:off x="745110" y="1036407"/>
                  <a:ext cx="4986949" cy="4089949"/>
                  <a:chOff x="745110" y="1036407"/>
                  <a:chExt cx="4986949" cy="4089949"/>
                </a:xfrm>
              </p:grpSpPr>
              <p:pic>
                <p:nvPicPr>
                  <p:cNvPr id="42329" name="Picture 3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110" y="1152123"/>
                    <a:ext cx="4986949" cy="397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6"/>
                  <p:cNvGrpSpPr/>
                  <p:nvPr/>
                </p:nvGrpSpPr>
                <p:grpSpPr>
                  <a:xfrm>
                    <a:off x="2076451" y="1036407"/>
                    <a:ext cx="2075054" cy="610115"/>
                    <a:chOff x="2076451" y="1045932"/>
                    <a:chExt cx="2075054" cy="610115"/>
                  </a:xfrm>
                </p:grpSpPr>
                <p:sp>
                  <p:nvSpPr>
                    <p:cNvPr id="2" name="TextBox 1"/>
                    <p:cNvSpPr txBox="1"/>
                    <p:nvPr/>
                  </p:nvSpPr>
                  <p:spPr>
                    <a:xfrm>
                      <a:off x="3004706" y="1045932"/>
                      <a:ext cx="1146799" cy="432792"/>
                    </a:xfrm>
                    <a:prstGeom prst="ellipse">
                      <a:avLst/>
                    </a:prstGeom>
                    <a:noFill/>
                    <a:ln w="6350">
                      <a:solidFill>
                        <a:schemeClr val="accent2">
                          <a:lumMod val="60000"/>
                          <a:lumOff val="40000"/>
                        </a:schemeClr>
                      </a:solidFill>
                    </a:ln>
                  </p:spPr>
                  <p:txBody>
                    <a:bodyPr wrap="square" rtlCol="0">
                      <a:spAutoFit/>
                    </a:bodyPr>
                    <a:lstStyle/>
                    <a:p>
                      <a:pPr algn="ctr"/>
                      <a:r>
                        <a:rPr lang="zh-CN" altLang="en-US" sz="700" dirty="0">
                          <a:solidFill>
                            <a:schemeClr val="accent6">
                              <a:lumMod val="60000"/>
                              <a:lumOff val="40000"/>
                            </a:schemeClr>
                          </a:solidFill>
                        </a:rPr>
                        <a:t>假設預期檢測精密度水平如此</a:t>
                      </a:r>
                      <a:r>
                        <a:rPr lang="en-US" altLang="zh-CN" sz="700" dirty="0">
                          <a:solidFill>
                            <a:schemeClr val="accent6">
                              <a:lumMod val="60000"/>
                              <a:lumOff val="40000"/>
                            </a:schemeClr>
                          </a:solidFill>
                        </a:rPr>
                        <a:t>(</a:t>
                      </a:r>
                      <a:r>
                        <a:rPr lang="el-GR" altLang="zh-CN" sz="700" dirty="0">
                          <a:solidFill>
                            <a:schemeClr val="accent6">
                              <a:lumMod val="60000"/>
                              <a:lumOff val="40000"/>
                            </a:schemeClr>
                          </a:solidFill>
                        </a:rPr>
                        <a:t>σ</a:t>
                      </a:r>
                      <a:r>
                        <a:rPr lang="en-US" altLang="zh-CN" sz="700" dirty="0">
                          <a:solidFill>
                            <a:schemeClr val="accent6">
                              <a:lumMod val="60000"/>
                              <a:lumOff val="40000"/>
                            </a:schemeClr>
                          </a:solidFill>
                        </a:rPr>
                        <a:t>)</a:t>
                      </a:r>
                    </a:p>
                  </p:txBody>
                </p:sp>
                <p:sp>
                  <p:nvSpPr>
                    <p:cNvPr id="3" name="矩形 2"/>
                    <p:cNvSpPr/>
                    <p:nvPr/>
                  </p:nvSpPr>
                  <p:spPr>
                    <a:xfrm>
                      <a:off x="2076451" y="1209347"/>
                      <a:ext cx="337724" cy="180000"/>
                    </a:xfrm>
                    <a:prstGeom prst="rect">
                      <a:avLst/>
                    </a:prstGeom>
                    <a:noFill/>
                    <a:ln w="63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76451" y="1476047"/>
                      <a:ext cx="337724" cy="180000"/>
                    </a:xfrm>
                    <a:prstGeom prst="rect">
                      <a:avLst/>
                    </a:prstGeom>
                    <a:noFill/>
                    <a:ln w="63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3" idx="3"/>
                      <a:endCxn id="2" idx="2"/>
                    </p:cNvCxnSpPr>
                    <p:nvPr/>
                  </p:nvCxnSpPr>
                  <p:spPr>
                    <a:xfrm flipV="1">
                      <a:off x="2414175" y="1262328"/>
                      <a:ext cx="590531" cy="37019"/>
                    </a:xfrm>
                    <a:prstGeom prst="straightConnector1">
                      <a:avLst/>
                    </a:prstGeom>
                    <a:ln w="5715">
                      <a:solidFill>
                        <a:schemeClr val="accent2">
                          <a:lumMod val="60000"/>
                          <a:lumOff val="4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6" idx="3"/>
                      <a:endCxn id="2" idx="2"/>
                    </p:cNvCxnSpPr>
                    <p:nvPr/>
                  </p:nvCxnSpPr>
                  <p:spPr>
                    <a:xfrm flipV="1">
                      <a:off x="2414175" y="1262328"/>
                      <a:ext cx="590531" cy="303719"/>
                    </a:xfrm>
                    <a:prstGeom prst="straightConnector1">
                      <a:avLst/>
                    </a:prstGeom>
                    <a:ln w="5715">
                      <a:solidFill>
                        <a:schemeClr val="accent2">
                          <a:lumMod val="60000"/>
                          <a:lumOff val="4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grpSp>
        </p:grpSp>
        <p:grpSp>
          <p:nvGrpSpPr>
            <p:cNvPr id="4" name="组合 3"/>
            <p:cNvGrpSpPr/>
            <p:nvPr/>
          </p:nvGrpSpPr>
          <p:grpSpPr>
            <a:xfrm>
              <a:off x="7685831" y="41143"/>
              <a:ext cx="3799151" cy="689708"/>
              <a:chOff x="7685831" y="41143"/>
              <a:chExt cx="3799151" cy="689708"/>
            </a:xfrm>
          </p:grpSpPr>
          <p:pic>
            <p:nvPicPr>
              <p:cNvPr id="2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5831" y="41143"/>
                <a:ext cx="3799151" cy="689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圆角矩形 22"/>
              <p:cNvSpPr/>
              <p:nvPr/>
            </p:nvSpPr>
            <p:spPr>
              <a:xfrm>
                <a:off x="10266271" y="576403"/>
                <a:ext cx="290512" cy="1490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20222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CLSI-EP15-A2</a:t>
            </a:r>
            <a:endParaRPr lang="zh-CN" altLang="en-US" sz="1300" dirty="0">
              <a:latin typeface="Times New Roman" pitchFamily="18" charset="0"/>
              <a:cs typeface="Times New Roman" pitchFamily="18" charset="0"/>
            </a:endParaRPr>
          </a:p>
        </p:txBody>
      </p:sp>
      <p:grpSp>
        <p:nvGrpSpPr>
          <p:cNvPr id="5" name="组合 4"/>
          <p:cNvGrpSpPr/>
          <p:nvPr/>
        </p:nvGrpSpPr>
        <p:grpSpPr>
          <a:xfrm>
            <a:off x="1613749" y="865498"/>
            <a:ext cx="9167982" cy="4927187"/>
            <a:chOff x="1613749" y="838202"/>
            <a:chExt cx="9167982" cy="4927187"/>
          </a:xfrm>
        </p:grpSpPr>
        <p:grpSp>
          <p:nvGrpSpPr>
            <p:cNvPr id="4" name="组合 3"/>
            <p:cNvGrpSpPr/>
            <p:nvPr/>
          </p:nvGrpSpPr>
          <p:grpSpPr>
            <a:xfrm>
              <a:off x="1613749" y="838202"/>
              <a:ext cx="9167982" cy="2327968"/>
              <a:chOff x="1613749" y="838202"/>
              <a:chExt cx="9167982" cy="2327968"/>
            </a:xfrm>
          </p:grpSpPr>
          <p:pic>
            <p:nvPicPr>
              <p:cNvPr id="48130" name="Picture 2" descr="C:\Users\dell\Desktop\QQ截图20140920160540.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3749" y="838202"/>
                <a:ext cx="6292002" cy="232796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p:nvPr/>
            </p:nvGrpSpPr>
            <p:grpSpPr>
              <a:xfrm>
                <a:off x="7905751" y="1479533"/>
                <a:ext cx="2875980" cy="923330"/>
                <a:chOff x="7686676" y="1546208"/>
                <a:chExt cx="2875980" cy="923330"/>
              </a:xfrm>
            </p:grpSpPr>
            <p:sp>
              <p:nvSpPr>
                <p:cNvPr id="16" name="Rectangle 14"/>
                <p:cNvSpPr>
                  <a:spLocks noChangeArrowheads="1"/>
                </p:cNvSpPr>
                <p:nvPr/>
              </p:nvSpPr>
              <p:spPr bwMode="auto">
                <a:xfrm>
                  <a:off x="8085137" y="1546208"/>
                  <a:ext cx="2477519" cy="923330"/>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nSpc>
                      <a:spcPct val="150000"/>
                    </a:lnSpc>
                  </a:pPr>
                  <a:r>
                    <a:rPr lang="zh-CN" altLang="en-US" sz="900" dirty="0">
                      <a:solidFill>
                        <a:srgbClr val="990000"/>
                      </a:solidFill>
                    </a:rPr>
                    <a:t>五個分析批每批三個重複與七個分析批每批三個重複的實驗模式對批內變異</a:t>
                  </a:r>
                  <a:r>
                    <a:rPr lang="en-US" altLang="zh-CN" sz="900" dirty="0">
                      <a:solidFill>
                        <a:srgbClr val="990000"/>
                      </a:solidFill>
                    </a:rPr>
                    <a:t>(</a:t>
                  </a:r>
                  <a:r>
                    <a:rPr lang="en-US" altLang="zh-CN" sz="900" i="1" dirty="0">
                      <a:solidFill>
                        <a:srgbClr val="990000"/>
                      </a:solidFill>
                      <a:latin typeface="Times New Roman" pitchFamily="18" charset="0"/>
                      <a:cs typeface="Times New Roman" pitchFamily="18" charset="0"/>
                    </a:rPr>
                    <a:t>Within-Run Precision</a:t>
                  </a:r>
                  <a:r>
                    <a:rPr lang="en-US" altLang="zh-CN" sz="900" dirty="0">
                      <a:solidFill>
                        <a:srgbClr val="990000"/>
                      </a:solidFill>
                    </a:rPr>
                    <a:t>)</a:t>
                  </a:r>
                  <a:r>
                    <a:rPr lang="zh-CN" altLang="en-US" sz="900" dirty="0">
                      <a:solidFill>
                        <a:srgbClr val="990000"/>
                      </a:solidFill>
                    </a:rPr>
                    <a:t>檢出功效的對比，下側橫向虛線為具有</a:t>
                  </a:r>
                  <a:r>
                    <a:rPr lang="en-US" altLang="zh-CN" sz="800" i="1" dirty="0">
                      <a:solidFill>
                        <a:srgbClr val="990000"/>
                      </a:solidFill>
                      <a:latin typeface="Times New Roman" pitchFamily="18" charset="0"/>
                      <a:cs typeface="Times New Roman" pitchFamily="18" charset="0"/>
                    </a:rPr>
                    <a:t>95%</a:t>
                  </a:r>
                  <a:r>
                    <a:rPr lang="zh-CN" altLang="en-US" sz="900" dirty="0">
                      <a:solidFill>
                        <a:srgbClr val="990000"/>
                      </a:solidFill>
                    </a:rPr>
                    <a:t>檢出效率</a:t>
                  </a:r>
                  <a:r>
                    <a:rPr lang="en-US" altLang="zh-CN" sz="800" dirty="0">
                      <a:solidFill>
                        <a:srgbClr val="990000"/>
                      </a:solidFill>
                      <a:latin typeface="Times New Roman" pitchFamily="18" charset="0"/>
                      <a:cs typeface="Times New Roman" pitchFamily="18" charset="0"/>
                    </a:rPr>
                    <a:t>(</a:t>
                  </a:r>
                  <a:r>
                    <a:rPr lang="el-GR" altLang="zh-CN" sz="900" i="1" dirty="0">
                      <a:solidFill>
                        <a:srgbClr val="990000"/>
                      </a:solidFill>
                      <a:latin typeface="Times New Roman" pitchFamily="18" charset="0"/>
                      <a:cs typeface="Times New Roman" pitchFamily="18" charset="0"/>
                    </a:rPr>
                    <a:t>β</a:t>
                  </a:r>
                  <a:r>
                    <a:rPr lang="en-US" altLang="zh-CN" sz="800" dirty="0">
                      <a:solidFill>
                        <a:srgbClr val="990000"/>
                      </a:solidFill>
                      <a:latin typeface="Times New Roman" pitchFamily="18" charset="0"/>
                      <a:cs typeface="Times New Roman" pitchFamily="18" charset="0"/>
                    </a:rPr>
                    <a:t>=0.05)</a:t>
                  </a:r>
                  <a:r>
                    <a:rPr lang="zh-CN" altLang="en-US" sz="900" dirty="0">
                      <a:solidFill>
                        <a:srgbClr val="990000"/>
                      </a:solidFill>
                      <a:latin typeface="Times New Roman" pitchFamily="18" charset="0"/>
                      <a:cs typeface="Times New Roman" pitchFamily="18" charset="0"/>
                    </a:rPr>
                    <a:t>的位置</a:t>
                  </a:r>
                  <a:r>
                    <a:rPr lang="zh-CN" altLang="en-US" sz="900" dirty="0">
                      <a:solidFill>
                        <a:srgbClr val="990000"/>
                      </a:solidFill>
                    </a:rPr>
                    <a:t>；</a:t>
                  </a:r>
                </a:p>
              </p:txBody>
            </p:sp>
            <p:cxnSp>
              <p:nvCxnSpPr>
                <p:cNvPr id="8" name="直接箭头连接符 7"/>
                <p:cNvCxnSpPr>
                  <a:stCxn id="16" idx="1"/>
                  <a:endCxn id="48130" idx="3"/>
                </p:cNvCxnSpPr>
                <p:nvPr/>
              </p:nvCxnSpPr>
              <p:spPr>
                <a:xfrm flipH="1">
                  <a:off x="7686676" y="2007873"/>
                  <a:ext cx="398461" cy="60988"/>
                </a:xfrm>
                <a:prstGeom prst="straightConnector1">
                  <a:avLst/>
                </a:prstGeom>
                <a:ln w="63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1613749" y="3440114"/>
              <a:ext cx="9167982" cy="2325275"/>
              <a:chOff x="1613749" y="3440114"/>
              <a:chExt cx="9167982" cy="2325275"/>
            </a:xfrm>
          </p:grpSpPr>
          <p:pic>
            <p:nvPicPr>
              <p:cNvPr id="48131" name="Picture 3" descr="C:\Users\dell\Desktop\QQ截图20140920160715.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3749" y="3440114"/>
                <a:ext cx="6292002" cy="232527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7905751" y="4080099"/>
                <a:ext cx="2875980" cy="923330"/>
                <a:chOff x="7686676" y="4146774"/>
                <a:chExt cx="2875980" cy="923330"/>
              </a:xfrm>
            </p:grpSpPr>
            <p:sp>
              <p:nvSpPr>
                <p:cNvPr id="15" name="Rectangle 14"/>
                <p:cNvSpPr>
                  <a:spLocks noChangeArrowheads="1"/>
                </p:cNvSpPr>
                <p:nvPr/>
              </p:nvSpPr>
              <p:spPr bwMode="auto">
                <a:xfrm>
                  <a:off x="8085137" y="4146774"/>
                  <a:ext cx="2477519" cy="923330"/>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a:lnSpc>
                      <a:spcPct val="150000"/>
                    </a:lnSpc>
                  </a:pPr>
                  <a:r>
                    <a:rPr lang="zh-CN" altLang="en-US" sz="900" dirty="0">
                      <a:solidFill>
                        <a:srgbClr val="990000"/>
                      </a:solidFill>
                    </a:rPr>
                    <a:t>五個分析批每批三個重複與七個分析批每批三個重複的實驗模式對儀器內合成變異</a:t>
                  </a:r>
                  <a:r>
                    <a:rPr lang="en-US" altLang="zh-CN" sz="900" dirty="0">
                      <a:solidFill>
                        <a:srgbClr val="990000"/>
                      </a:solidFill>
                    </a:rPr>
                    <a:t>(</a:t>
                  </a:r>
                  <a:r>
                    <a:rPr lang="en-US" altLang="zh-CN" sz="900" i="1" dirty="0">
                      <a:solidFill>
                        <a:srgbClr val="990000"/>
                      </a:solidFill>
                      <a:latin typeface="Times New Roman" pitchFamily="18" charset="0"/>
                      <a:cs typeface="Times New Roman" pitchFamily="18" charset="0"/>
                    </a:rPr>
                    <a:t>Within-Device Precision</a:t>
                  </a:r>
                  <a:r>
                    <a:rPr lang="en-US" altLang="zh-CN" sz="900" dirty="0">
                      <a:solidFill>
                        <a:srgbClr val="990000"/>
                      </a:solidFill>
                    </a:rPr>
                    <a:t>)</a:t>
                  </a:r>
                  <a:r>
                    <a:rPr lang="zh-CN" altLang="en-US" sz="900" dirty="0">
                      <a:solidFill>
                        <a:srgbClr val="990000"/>
                      </a:solidFill>
                    </a:rPr>
                    <a:t>檢出功效的對比，下側橫向虛線為具有</a:t>
                  </a:r>
                  <a:r>
                    <a:rPr lang="en-US" altLang="zh-CN" sz="800" i="1" dirty="0">
                      <a:solidFill>
                        <a:srgbClr val="990000"/>
                      </a:solidFill>
                      <a:latin typeface="Times New Roman" pitchFamily="18" charset="0"/>
                      <a:cs typeface="Times New Roman" pitchFamily="18" charset="0"/>
                    </a:rPr>
                    <a:t>95%</a:t>
                  </a:r>
                  <a:r>
                    <a:rPr lang="zh-CN" altLang="en-US" sz="900" dirty="0">
                      <a:solidFill>
                        <a:srgbClr val="990000"/>
                      </a:solidFill>
                    </a:rPr>
                    <a:t>檢出效率</a:t>
                  </a:r>
                  <a:r>
                    <a:rPr lang="en-US" altLang="zh-CN" sz="800" dirty="0">
                      <a:solidFill>
                        <a:srgbClr val="990000"/>
                      </a:solidFill>
                      <a:latin typeface="Times New Roman" pitchFamily="18" charset="0"/>
                      <a:cs typeface="Times New Roman" pitchFamily="18" charset="0"/>
                    </a:rPr>
                    <a:t>(</a:t>
                  </a:r>
                  <a:r>
                    <a:rPr lang="el-GR" altLang="zh-CN" sz="900" i="1" dirty="0">
                      <a:solidFill>
                        <a:srgbClr val="990000"/>
                      </a:solidFill>
                      <a:latin typeface="Times New Roman" pitchFamily="18" charset="0"/>
                      <a:cs typeface="Times New Roman" pitchFamily="18" charset="0"/>
                    </a:rPr>
                    <a:t>β</a:t>
                  </a:r>
                  <a:r>
                    <a:rPr lang="en-US" altLang="zh-CN" sz="800" dirty="0">
                      <a:solidFill>
                        <a:srgbClr val="990000"/>
                      </a:solidFill>
                      <a:latin typeface="Times New Roman" pitchFamily="18" charset="0"/>
                      <a:cs typeface="Times New Roman" pitchFamily="18" charset="0"/>
                    </a:rPr>
                    <a:t>=0.05)</a:t>
                  </a:r>
                  <a:r>
                    <a:rPr lang="zh-CN" altLang="en-US" sz="900" dirty="0">
                      <a:solidFill>
                        <a:srgbClr val="990000"/>
                      </a:solidFill>
                      <a:latin typeface="Times New Roman" pitchFamily="18" charset="0"/>
                      <a:cs typeface="Times New Roman" pitchFamily="18" charset="0"/>
                    </a:rPr>
                    <a:t>的位置點</a:t>
                  </a:r>
                  <a:r>
                    <a:rPr lang="zh-CN" altLang="en-US" sz="900" dirty="0">
                      <a:solidFill>
                        <a:srgbClr val="990000"/>
                      </a:solidFill>
                    </a:rPr>
                    <a:t>；</a:t>
                  </a:r>
                </a:p>
              </p:txBody>
            </p:sp>
            <p:cxnSp>
              <p:nvCxnSpPr>
                <p:cNvPr id="19" name="直接箭头连接符 18"/>
                <p:cNvCxnSpPr>
                  <a:stCxn id="15" idx="1"/>
                  <a:endCxn id="48131" idx="3"/>
                </p:cNvCxnSpPr>
                <p:nvPr/>
              </p:nvCxnSpPr>
              <p:spPr>
                <a:xfrm flipH="1">
                  <a:off x="7686676" y="4608439"/>
                  <a:ext cx="398461" cy="60988"/>
                </a:xfrm>
                <a:prstGeom prst="straightConnector1">
                  <a:avLst/>
                </a:prstGeom>
                <a:ln w="63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pic>
        <p:nvPicPr>
          <p:cNvPr id="50178" name="Picture 2" descr="C:\Users\dell\Desktop\QQ截图2014092017132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3663" y="102028"/>
            <a:ext cx="2433637" cy="85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104775" y="115888"/>
            <a:ext cx="8524875" cy="430212"/>
          </a:xfrm>
        </p:spPr>
        <p:txBody>
          <a:bodyPr/>
          <a:lstStyle/>
          <a:p>
            <a:r>
              <a:rPr lang="zh-CN" altLang="en-US" sz="2000" dirty="0">
                <a:ea typeface="楷体_GB2312" pitchFamily="49" charset="-122"/>
              </a:rPr>
              <a:t>從計量學角度進行醫學檢驗系統性能分析</a:t>
            </a:r>
            <a:endParaRPr lang="zh-CN" altLang="en-US" sz="1000" dirty="0"/>
          </a:p>
        </p:txBody>
      </p:sp>
      <p:grpSp>
        <p:nvGrpSpPr>
          <p:cNvPr id="17411" name="组合 1"/>
          <p:cNvGrpSpPr>
            <a:grpSpLocks/>
          </p:cNvGrpSpPr>
          <p:nvPr/>
        </p:nvGrpSpPr>
        <p:grpSpPr bwMode="auto">
          <a:xfrm>
            <a:off x="763588" y="608013"/>
            <a:ext cx="10145712" cy="5283200"/>
            <a:chOff x="748086" y="622996"/>
            <a:chExt cx="10145879" cy="5284752"/>
          </a:xfrm>
        </p:grpSpPr>
        <p:sp>
          <p:nvSpPr>
            <p:cNvPr id="17412" name="Rectangle 14"/>
            <p:cNvSpPr>
              <a:spLocks noChangeArrowheads="1"/>
            </p:cNvSpPr>
            <p:nvPr/>
          </p:nvSpPr>
          <p:spPr bwMode="auto">
            <a:xfrm>
              <a:off x="748086" y="3438323"/>
              <a:ext cx="10145878" cy="85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醫學測量中，四維超聲、心電圖等屬於動態測試，臨床實驗室檢測的項目大多屬於靜態測試，依據結果給出形式，可以有定量系統與定性系統之分，但二者並非對立，定性可以看作是分組，如果定性系統組距可以足夠小組別可以足夠多，即近似於定量效果，同樣如果定量系統的分辨能力不夠靈敏，在微量變化的尺度上則退化為分組形式，也可看做是分組定性的效果；而二者更本質的差別則是檢測指標本身的連續與離散分佈。</a:t>
              </a:r>
            </a:p>
          </p:txBody>
        </p:sp>
        <p:sp>
          <p:nvSpPr>
            <p:cNvPr id="17413" name="Rectangle 14"/>
            <p:cNvSpPr>
              <a:spLocks noChangeArrowheads="1"/>
            </p:cNvSpPr>
            <p:nvPr/>
          </p:nvSpPr>
          <p:spPr bwMode="auto">
            <a:xfrm>
              <a:off x="748086" y="4292237"/>
              <a:ext cx="10145878" cy="1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從這個角度講，對定量系統和對定性系統的分析，並無本質上的區別；</a:t>
              </a:r>
              <a:r>
                <a:rPr lang="zh-TW" altLang="en-US" sz="1100" dirty="0"/>
                <a:t>單</a:t>
              </a:r>
              <a:r>
                <a:rPr lang="zh-CN" altLang="en-US" sz="1100" dirty="0"/>
                <a:t>以其</a:t>
              </a:r>
              <a:r>
                <a:rPr lang="zh-TW" altLang="en-US" sz="1100" dirty="0"/>
                <a:t>性能考量</a:t>
              </a:r>
              <a:r>
                <a:rPr lang="zh-CN" altLang="en-US" sz="1100" dirty="0"/>
                <a:t>從計量學的角度可以概括為：對位置變差的評估，包括穩定性、偏倚、線性等，和對刻度變差的評估，如精密度等幾個方面；而對於不同數據分類數</a:t>
              </a:r>
              <a:r>
                <a:rPr lang="en-US" altLang="zh-CN" sz="1000" dirty="0"/>
                <a:t>(</a:t>
              </a:r>
              <a:r>
                <a:rPr lang="en-US" altLang="zh-CN" sz="1000" i="1" dirty="0">
                  <a:latin typeface="Times New Roman" pitchFamily="18" charset="0"/>
                  <a:cs typeface="Times New Roman" pitchFamily="18" charset="0"/>
                </a:rPr>
                <a:t>number of distinct categories</a:t>
              </a:r>
              <a:r>
                <a:rPr lang="en-US" altLang="zh-CN" sz="1000" dirty="0"/>
                <a:t>,</a:t>
              </a:r>
              <a:r>
                <a:rPr lang="zh-CN" altLang="en-US" sz="1000" dirty="0"/>
                <a:t>簡稱</a:t>
              </a:r>
              <a:r>
                <a:rPr lang="en-US" altLang="zh-CN" sz="1000" i="1" dirty="0">
                  <a:latin typeface="Times New Roman" pitchFamily="18" charset="0"/>
                  <a:cs typeface="Times New Roman" pitchFamily="18" charset="0"/>
                </a:rPr>
                <a:t>NDC</a:t>
              </a:r>
              <a:r>
                <a:rPr lang="en-US" altLang="zh-CN" sz="1000" dirty="0"/>
                <a:t>)</a:t>
              </a:r>
              <a:r>
                <a:rPr lang="zh-CN" altLang="en-US" sz="1100" dirty="0"/>
                <a:t>，也就是系統的分辨能力，通常要求滿足十分之一的原則，即如果測量的特性變差為「</a:t>
              </a:r>
              <a:r>
                <a:rPr lang="en-US" altLang="zh-CN" sz="1000" dirty="0"/>
                <a:t>A</a:t>
              </a:r>
              <a:r>
                <a:rPr lang="zh-CN" altLang="en-US" sz="1000" dirty="0"/>
                <a:t>」</a:t>
              </a:r>
              <a:r>
                <a:rPr lang="zh-CN" altLang="en-US" sz="1100" dirty="0"/>
                <a:t>，則所選系統應能識別並讀出「</a:t>
              </a:r>
              <a:r>
                <a:rPr lang="en-US" altLang="zh-CN" sz="1000" dirty="0"/>
                <a:t>0.1 × A</a:t>
              </a:r>
              <a:r>
                <a:rPr lang="zh-CN" altLang="en-US" sz="1000" dirty="0"/>
                <a:t>」</a:t>
              </a:r>
              <a:r>
                <a:rPr lang="zh-CN" altLang="en-US" sz="1100" dirty="0"/>
                <a:t>大小的變化，</a:t>
              </a:r>
              <a:r>
                <a:rPr lang="en-US" altLang="zh-CN" sz="1000" dirty="0"/>
                <a:t>1</a:t>
              </a:r>
              <a:r>
                <a:rPr lang="en-US" altLang="zh-TW" sz="1000" dirty="0"/>
                <a:t>995</a:t>
              </a:r>
              <a:r>
                <a:rPr lang="zh-CN" altLang="en-US" sz="1100" dirty="0"/>
                <a:t>年</a:t>
              </a:r>
              <a:r>
                <a:rPr lang="zh-TW" altLang="en-US" sz="1100" dirty="0"/>
                <a:t>美國汽車工業行動集團</a:t>
              </a:r>
              <a:r>
                <a:rPr lang="en-US" altLang="zh-TW" sz="1000" dirty="0"/>
                <a:t>(</a:t>
              </a:r>
              <a:r>
                <a:rPr lang="en-US" altLang="zh-TW" sz="1000" i="1" dirty="0">
                  <a:latin typeface="Times New Roman" pitchFamily="18" charset="0"/>
                  <a:cs typeface="Times New Roman" pitchFamily="18" charset="0"/>
                </a:rPr>
                <a:t>AIAG</a:t>
              </a:r>
              <a:r>
                <a:rPr lang="en-US" altLang="zh-TW" sz="1000" dirty="0"/>
                <a:t>)</a:t>
              </a:r>
              <a:r>
                <a:rPr lang="zh-CN" altLang="en-US" sz="1100" dirty="0"/>
                <a:t>主持</a:t>
              </a:r>
              <a:r>
                <a:rPr lang="zh-TW" altLang="en-US" sz="1100" dirty="0"/>
                <a:t>克萊斯勒、福特和通用汽車公司</a:t>
              </a:r>
              <a:r>
                <a:rPr lang="zh-CN" altLang="en-US" sz="1100" dirty="0"/>
                <a:t>起草的測量系統分析</a:t>
              </a:r>
              <a:r>
                <a:rPr lang="en-US" altLang="zh-CN" sz="1000" dirty="0"/>
                <a:t>(</a:t>
              </a:r>
              <a:r>
                <a:rPr lang="en-US" altLang="zh-CN" sz="1000" i="1" dirty="0">
                  <a:latin typeface="Times New Roman" pitchFamily="18" charset="0"/>
                  <a:cs typeface="Times New Roman" pitchFamily="18" charset="0"/>
                </a:rPr>
                <a:t>measurement systems analysis</a:t>
              </a:r>
              <a:r>
                <a:rPr lang="en-US" altLang="zh-CN" sz="1000" dirty="0"/>
                <a:t>,</a:t>
              </a:r>
              <a:r>
                <a:rPr lang="zh-CN" altLang="en-US" sz="1000" dirty="0"/>
                <a:t>簡稱</a:t>
              </a:r>
              <a:r>
                <a:rPr lang="en-US" altLang="zh-CN" sz="1000" i="1" dirty="0">
                  <a:latin typeface="Times New Roman" pitchFamily="18" charset="0"/>
                  <a:cs typeface="Times New Roman" pitchFamily="18" charset="0"/>
                </a:rPr>
                <a:t>MSA</a:t>
              </a:r>
              <a:r>
                <a:rPr lang="en-US" altLang="zh-CN" sz="1000" dirty="0"/>
                <a:t>)</a:t>
              </a:r>
              <a:r>
                <a:rPr lang="zh-CN" altLang="en-US" sz="1100" dirty="0"/>
                <a:t>參考手冊，定義了信噪比</a:t>
              </a:r>
              <a:r>
                <a:rPr lang="en-US" altLang="zh-CN" sz="1000" dirty="0"/>
                <a:t>(</a:t>
              </a:r>
              <a:r>
                <a:rPr lang="en-US" altLang="zh-CN" sz="1000" i="1" dirty="0">
                  <a:latin typeface="Times New Roman" pitchFamily="18" charset="0"/>
                  <a:cs typeface="Times New Roman" pitchFamily="18" charset="0"/>
                </a:rPr>
                <a:t>signal-to-noise ratio</a:t>
              </a:r>
              <a:r>
                <a:rPr lang="en-US" altLang="zh-CN" sz="1000" dirty="0"/>
                <a:t>,</a:t>
              </a:r>
              <a:r>
                <a:rPr lang="zh-CN" altLang="en-US" sz="1000" dirty="0"/>
                <a:t>簡稱</a:t>
              </a:r>
              <a:r>
                <a:rPr lang="en-US" altLang="zh-CN" sz="1000" i="1" dirty="0">
                  <a:latin typeface="Times New Roman" pitchFamily="18" charset="0"/>
                  <a:cs typeface="Times New Roman" pitchFamily="18" charset="0"/>
                </a:rPr>
                <a:t>SNR</a:t>
              </a:r>
              <a:r>
                <a:rPr lang="en-US" altLang="zh-CN" sz="1000" dirty="0"/>
                <a:t>)</a:t>
              </a:r>
              <a:r>
                <a:rPr lang="zh-CN" altLang="en-US" sz="1100" dirty="0"/>
                <a:t>這一參數，用來表示區別不同數據分類水平的能力；對於醫學檢驗而言，被測量往往混合於複雜的生物組織背景之中，所以從背景中識別分析物的能力也是其核心性能之一；歸納起來對檢驗系統</a:t>
              </a:r>
              <a:r>
                <a:rPr lang="en-US" altLang="zh-CN" sz="1100" dirty="0"/>
                <a:t>(</a:t>
              </a:r>
              <a:r>
                <a:rPr lang="zh-CN" altLang="en-US" sz="1100" dirty="0"/>
                <a:t>方法</a:t>
              </a:r>
              <a:r>
                <a:rPr lang="en-US" altLang="zh-CN" sz="1100" dirty="0"/>
                <a:t>)</a:t>
              </a:r>
              <a:r>
                <a:rPr lang="zh-CN" altLang="en-US" sz="1100" dirty="0"/>
                <a:t>性能分析的實質，其實就是從各個角度通過各種方法和手段分析其識別和度量能力的過程。</a:t>
              </a:r>
            </a:p>
          </p:txBody>
        </p:sp>
        <p:sp>
          <p:nvSpPr>
            <p:cNvPr id="17414" name="Rectangle 14"/>
            <p:cNvSpPr>
              <a:spLocks noChangeArrowheads="1"/>
            </p:cNvSpPr>
            <p:nvPr/>
          </p:nvSpPr>
          <p:spPr bwMode="auto">
            <a:xfrm>
              <a:off x="748086" y="1730992"/>
              <a:ext cx="101458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TW" sz="1100" dirty="0"/>
                <a:t>       </a:t>
              </a:r>
              <a:r>
                <a:rPr lang="zh-CN" altLang="en-US" sz="1000" dirty="0"/>
                <a:t>西元</a:t>
              </a:r>
              <a:r>
                <a:rPr lang="en-US" altLang="zh-CN" sz="1000" dirty="0"/>
                <a:t>1</a:t>
              </a:r>
              <a:r>
                <a:rPr lang="en-US" altLang="zh-TW" sz="1000" dirty="0"/>
                <a:t>993</a:t>
              </a:r>
              <a:r>
                <a:rPr lang="zh-TW" altLang="en-US" sz="1100" dirty="0"/>
                <a:t>年由國際準准化組織</a:t>
              </a:r>
              <a:r>
                <a:rPr lang="en-US" altLang="zh-TW" sz="1000" dirty="0"/>
                <a:t>(</a:t>
              </a:r>
              <a:r>
                <a:rPr lang="en-US" altLang="zh-TW" sz="1000" i="1" dirty="0">
                  <a:latin typeface="Times New Roman" pitchFamily="18" charset="0"/>
                  <a:cs typeface="Times New Roman" pitchFamily="18" charset="0"/>
                </a:rPr>
                <a:t>ISO</a:t>
              </a:r>
              <a:r>
                <a:rPr lang="en-US" altLang="zh-TW" sz="1000" dirty="0"/>
                <a:t>)</a:t>
              </a:r>
              <a:r>
                <a:rPr lang="zh-TW" altLang="en-US" sz="1100" dirty="0"/>
                <a:t>的第四技術顧問組</a:t>
              </a:r>
              <a:r>
                <a:rPr lang="en-US" altLang="zh-TW" sz="1000" dirty="0"/>
                <a:t>(</a:t>
              </a:r>
              <a:r>
                <a:rPr lang="en-US" altLang="zh-TW" sz="1000" i="1" dirty="0">
                  <a:latin typeface="Times New Roman" pitchFamily="18" charset="0"/>
                  <a:cs typeface="Times New Roman" pitchFamily="18" charset="0"/>
                </a:rPr>
                <a:t>TAG4</a:t>
              </a:r>
              <a:r>
                <a:rPr lang="en-US" altLang="zh-TW" sz="1000" dirty="0"/>
                <a:t>)</a:t>
              </a:r>
              <a:r>
                <a:rPr lang="zh-TW" altLang="en-US" sz="1100" dirty="0"/>
                <a:t>的第三工作組</a:t>
              </a:r>
              <a:r>
                <a:rPr lang="en-US" altLang="zh-TW" sz="1000" dirty="0"/>
                <a:t>(</a:t>
              </a:r>
              <a:r>
                <a:rPr lang="en-US" altLang="zh-TW" sz="1000" i="1" dirty="0">
                  <a:latin typeface="Times New Roman" pitchFamily="18" charset="0"/>
                  <a:cs typeface="Times New Roman" pitchFamily="18" charset="0"/>
                </a:rPr>
                <a:t>WG3</a:t>
              </a:r>
              <a:r>
                <a:rPr lang="en-US" altLang="zh-TW" sz="1000" dirty="0"/>
                <a:t>)</a:t>
              </a:r>
              <a:r>
                <a:rPr lang="zh-TW" altLang="en-US" sz="1100" dirty="0"/>
                <a:t>起草，以國際準准化組織</a:t>
              </a:r>
              <a:r>
                <a:rPr lang="en-US" altLang="zh-TW" sz="1000" dirty="0"/>
                <a:t>(</a:t>
              </a:r>
              <a:r>
                <a:rPr lang="en-US" altLang="zh-TW" sz="1000" i="1" dirty="0">
                  <a:latin typeface="Times New Roman" pitchFamily="18" charset="0"/>
                  <a:cs typeface="Times New Roman" pitchFamily="18" charset="0"/>
                </a:rPr>
                <a:t>ISO</a:t>
              </a:r>
              <a:r>
                <a:rPr lang="en-US" altLang="zh-TW" sz="1000" dirty="0"/>
                <a:t>)</a:t>
              </a:r>
              <a:r>
                <a:rPr lang="zh-TW" altLang="en-US" sz="1100" dirty="0"/>
                <a:t>、國際計量局</a:t>
              </a:r>
              <a:r>
                <a:rPr lang="en-US" altLang="zh-TW" sz="1000" dirty="0"/>
                <a:t>(</a:t>
              </a:r>
              <a:r>
                <a:rPr lang="en-US" altLang="zh-TW" sz="1000" i="1" dirty="0">
                  <a:latin typeface="Times New Roman" pitchFamily="18" charset="0"/>
                  <a:cs typeface="Times New Roman" pitchFamily="18" charset="0"/>
                </a:rPr>
                <a:t>BIPM</a:t>
              </a:r>
              <a:r>
                <a:rPr lang="en-US" altLang="zh-TW" sz="1000" dirty="0"/>
                <a:t>)</a:t>
              </a:r>
              <a:r>
                <a:rPr lang="zh-TW" altLang="en-US" sz="1100" dirty="0"/>
                <a:t>、國際電工委員會</a:t>
              </a:r>
              <a:r>
                <a:rPr lang="en-US" altLang="zh-TW" sz="1000" dirty="0"/>
                <a:t>(</a:t>
              </a:r>
              <a:r>
                <a:rPr lang="en-US" altLang="zh-TW" sz="1000" i="1" dirty="0">
                  <a:latin typeface="Times New Roman" pitchFamily="18" charset="0"/>
                  <a:cs typeface="Times New Roman" pitchFamily="18" charset="0"/>
                </a:rPr>
                <a:t>IEC</a:t>
              </a:r>
              <a:r>
                <a:rPr lang="en-US" altLang="zh-TW" sz="1000" dirty="0"/>
                <a:t>)</a:t>
              </a:r>
              <a:r>
                <a:rPr lang="zh-TW" altLang="en-US" sz="1100" dirty="0"/>
                <a:t>、國際臨床化學和檢驗醫學聯合會</a:t>
              </a:r>
              <a:r>
                <a:rPr lang="en-US" altLang="zh-TW" sz="1000" dirty="0"/>
                <a:t>(</a:t>
              </a:r>
              <a:r>
                <a:rPr lang="en-US" altLang="zh-TW" sz="1000" i="1" dirty="0">
                  <a:latin typeface="Times New Roman" pitchFamily="18" charset="0"/>
                  <a:cs typeface="Times New Roman" pitchFamily="18" charset="0"/>
                </a:rPr>
                <a:t>IFCC</a:t>
              </a:r>
              <a:r>
                <a:rPr lang="en-US" altLang="zh-TW" sz="1000" dirty="0"/>
                <a:t>)</a:t>
              </a:r>
              <a:r>
                <a:rPr lang="zh-TW" altLang="en-US" sz="1100" dirty="0"/>
                <a:t>、國際理論化學與應用化學聯合會</a:t>
              </a:r>
              <a:r>
                <a:rPr lang="en-US" altLang="zh-TW" sz="1000" dirty="0"/>
                <a:t>(</a:t>
              </a:r>
              <a:r>
                <a:rPr lang="en-US" altLang="zh-TW" sz="1000" i="1" dirty="0">
                  <a:latin typeface="Times New Roman" pitchFamily="18" charset="0"/>
                  <a:cs typeface="Times New Roman" pitchFamily="18" charset="0"/>
                </a:rPr>
                <a:t>IUPAC</a:t>
              </a:r>
              <a:r>
                <a:rPr lang="en-US" altLang="zh-TW" sz="1000" dirty="0"/>
                <a:t>)</a:t>
              </a:r>
              <a:r>
                <a:rPr lang="zh-TW" altLang="en-US" sz="1100" dirty="0"/>
                <a:t>、國際理論物理與應用物理聯合會</a:t>
              </a:r>
              <a:r>
                <a:rPr lang="en-US" altLang="zh-TW" sz="1000" dirty="0"/>
                <a:t>(</a:t>
              </a:r>
              <a:r>
                <a:rPr lang="en-US" altLang="zh-TW" sz="1000" i="1" dirty="0">
                  <a:latin typeface="Times New Roman" pitchFamily="18" charset="0"/>
                  <a:cs typeface="Times New Roman" pitchFamily="18" charset="0"/>
                </a:rPr>
                <a:t>IUPAP</a:t>
              </a:r>
              <a:r>
                <a:rPr lang="en-US" altLang="zh-TW" sz="1000" dirty="0"/>
                <a:t>)</a:t>
              </a:r>
              <a:r>
                <a:rPr lang="zh-TW" altLang="en-US" sz="1100" dirty="0"/>
                <a:t>、國際法治劑量組織</a:t>
              </a:r>
              <a:r>
                <a:rPr lang="en-US" altLang="zh-TW" sz="1000" dirty="0"/>
                <a:t>(</a:t>
              </a:r>
              <a:r>
                <a:rPr lang="en-US" altLang="zh-TW" sz="1000" i="1" dirty="0">
                  <a:latin typeface="Times New Roman" pitchFamily="18" charset="0"/>
                  <a:cs typeface="Times New Roman" pitchFamily="18" charset="0"/>
                </a:rPr>
                <a:t>OIML</a:t>
              </a:r>
              <a:r>
                <a:rPr lang="en-US" altLang="zh-TW" sz="1000" dirty="0"/>
                <a:t>)</a:t>
              </a:r>
              <a:r>
                <a:rPr lang="zh-TW" altLang="en-US" sz="1100" dirty="0"/>
                <a:t>七個國際組織名義出版了</a:t>
              </a:r>
              <a:r>
                <a:rPr lang="en-US" altLang="zh-TW" sz="1100" dirty="0"/>
                <a:t>《</a:t>
              </a:r>
              <a:r>
                <a:rPr lang="zh-TW" altLang="en-US" sz="1100" dirty="0"/>
                <a:t>測量不確定度表示指南</a:t>
              </a:r>
              <a:r>
                <a:rPr lang="en-US" altLang="zh-TW" sz="1100" dirty="0"/>
                <a:t>》</a:t>
              </a:r>
              <a:r>
                <a:rPr lang="en-US" altLang="zh-TW" sz="1000" dirty="0"/>
                <a:t>(</a:t>
              </a:r>
              <a:r>
                <a:rPr lang="en-US" altLang="zh-TW" sz="1000" dirty="0">
                  <a:latin typeface="Times New Roman" pitchFamily="18" charset="0"/>
                  <a:cs typeface="Times New Roman" pitchFamily="18" charset="0"/>
                </a:rPr>
                <a:t>GUM</a:t>
              </a:r>
              <a:r>
                <a:rPr lang="en-US" altLang="zh-TW" sz="1000" dirty="0"/>
                <a:t>)</a:t>
              </a:r>
              <a:r>
                <a:rPr lang="zh-TW" altLang="en-US" sz="1100" dirty="0"/>
                <a:t>，對測量不確定度作了統一規定，成為國際上表示測量結果及其不確定度的約定</a:t>
              </a:r>
              <a:r>
                <a:rPr lang="zh-CN" altLang="en-US" sz="1100" dirty="0"/>
                <a:t>作</a:t>
              </a:r>
              <a:r>
                <a:rPr lang="zh-TW" altLang="en-US" sz="1100" dirty="0"/>
                <a:t>法；我國於</a:t>
              </a:r>
              <a:r>
                <a:rPr lang="en-US" altLang="zh-TW" sz="1000" dirty="0"/>
                <a:t>1999</a:t>
              </a:r>
              <a:r>
                <a:rPr lang="zh-TW" altLang="en-US" sz="1100" dirty="0"/>
                <a:t>年</a:t>
              </a:r>
              <a:r>
                <a:rPr lang="en-US" altLang="zh-TW" sz="1000" dirty="0"/>
                <a:t>1</a:t>
              </a:r>
              <a:r>
                <a:rPr lang="zh-TW" altLang="en-US" sz="1100" dirty="0"/>
                <a:t>月發佈了</a:t>
              </a:r>
              <a:r>
                <a:rPr lang="en-US" altLang="zh-TW" sz="1000" i="1" dirty="0">
                  <a:latin typeface="Times New Roman" pitchFamily="18" charset="0"/>
                  <a:cs typeface="Times New Roman" pitchFamily="18" charset="0"/>
                </a:rPr>
                <a:t>JJF</a:t>
              </a:r>
              <a:r>
                <a:rPr lang="en-US" altLang="zh-TW" sz="1000" dirty="0"/>
                <a:t>1059-1999</a:t>
              </a:r>
              <a:r>
                <a:rPr lang="en-US" altLang="zh-TW" sz="1100" dirty="0"/>
                <a:t>《</a:t>
              </a:r>
              <a:r>
                <a:rPr lang="zh-TW" altLang="en-US" sz="1100" dirty="0"/>
                <a:t>測量不確定度評定與表示</a:t>
              </a:r>
              <a:r>
                <a:rPr lang="en-US" altLang="zh-TW" sz="1100" dirty="0"/>
                <a:t>》</a:t>
              </a:r>
              <a:r>
                <a:rPr lang="zh-TW" altLang="en-US" sz="1100" dirty="0"/>
                <a:t>並於當年</a:t>
              </a:r>
              <a:r>
                <a:rPr lang="en-US" altLang="zh-TW" sz="1000" dirty="0"/>
                <a:t>5</a:t>
              </a:r>
              <a:r>
                <a:rPr lang="zh-TW" altLang="en-US" sz="1100" dirty="0"/>
                <a:t>月實施；國際單位制是現代最先進的計量單位制，是國際上共同的計量語言，已為世紀各國普遍承認和廣泛採用。</a:t>
              </a:r>
            </a:p>
          </p:txBody>
        </p:sp>
        <p:sp>
          <p:nvSpPr>
            <p:cNvPr id="17415" name="Rectangle 14"/>
            <p:cNvSpPr>
              <a:spLocks noChangeArrowheads="1"/>
            </p:cNvSpPr>
            <p:nvPr/>
          </p:nvSpPr>
          <p:spPr bwMode="auto">
            <a:xfrm>
              <a:off x="748086" y="622996"/>
              <a:ext cx="101458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100" dirty="0"/>
                <a:t>       </a:t>
              </a:r>
              <a:r>
                <a:rPr lang="zh-CN" altLang="en-US" sz="1000" dirty="0"/>
                <a:t>西元</a:t>
              </a:r>
              <a:r>
                <a:rPr lang="en-US" altLang="zh-CN" sz="1000" dirty="0"/>
                <a:t>1875</a:t>
              </a:r>
              <a:r>
                <a:rPr lang="zh-CN" altLang="en-US" sz="1100" dirty="0"/>
                <a:t>年，</a:t>
              </a:r>
              <a:r>
                <a:rPr lang="zh-TW" altLang="zh-CN" sz="1100" dirty="0"/>
                <a:t>阿根廷、奧匈帝國、比利時、巴西帝國、丹麥、法國第三共和國、德意志帝國、義大利王國、秘魯、葡萄牙王國、俄羅斯帝國、西班牙、瑞典</a:t>
              </a:r>
              <a:r>
                <a:rPr lang="en-US" altLang="zh-CN" sz="1100" dirty="0"/>
                <a:t>-</a:t>
              </a:r>
              <a:r>
                <a:rPr lang="zh-TW" altLang="zh-CN" sz="1100" dirty="0"/>
                <a:t>挪威、瑞士、奧斯曼帝國、美國</a:t>
              </a:r>
              <a:r>
                <a:rPr lang="zh-CN" altLang="en-US" sz="1100" dirty="0"/>
                <a:t>、</a:t>
              </a:r>
              <a:r>
                <a:rPr lang="zh-TW" altLang="zh-CN" sz="1100" dirty="0"/>
                <a:t>委內瑞拉</a:t>
              </a:r>
              <a:r>
                <a:rPr lang="zh-CN" altLang="en-US" sz="1100" dirty="0"/>
                <a:t>十七國代表在巴黎簽訂「米制公約」，成為第一屆國際計量大會米製公約的締約國，促進了各國計量制度走向統一，成為現代計量學創立的標誌；從</a:t>
              </a:r>
              <a:r>
                <a:rPr lang="en-US" altLang="zh-CN" sz="1000" dirty="0"/>
                <a:t>1795</a:t>
              </a:r>
              <a:r>
                <a:rPr lang="zh-CN" altLang="en-US" sz="1100" dirty="0"/>
                <a:t>年法國頒佈採用米制起，到</a:t>
              </a:r>
              <a:r>
                <a:rPr lang="en-US" altLang="zh-CN" sz="1000" dirty="0"/>
                <a:t>1960</a:t>
              </a:r>
              <a:r>
                <a:rPr lang="zh-CN" altLang="en-US" sz="1100" dirty="0"/>
                <a:t>年第十一屆國際計量大會正式定名符號為「 </a:t>
              </a:r>
              <a:r>
                <a:rPr lang="en-US" altLang="zh-CN" sz="1000" dirty="0">
                  <a:latin typeface="Times New Roman" pitchFamily="18" charset="0"/>
                  <a:cs typeface="Times New Roman" pitchFamily="18" charset="0"/>
                </a:rPr>
                <a:t>SI</a:t>
              </a:r>
              <a:r>
                <a:rPr lang="zh-CN" altLang="en-US" sz="1000" dirty="0"/>
                <a:t>」</a:t>
              </a:r>
              <a:r>
                <a:rPr lang="zh-CN" altLang="en-US" sz="1100" dirty="0"/>
                <a:t>的「國際單位制」，其間經歷了一個半世紀多的漫長路程，我國于</a:t>
              </a:r>
              <a:r>
                <a:rPr lang="en-US" altLang="zh-CN" sz="1000" dirty="0"/>
                <a:t>1977</a:t>
              </a:r>
              <a:r>
                <a:rPr lang="zh-TW" altLang="zh-CN" sz="1100" dirty="0"/>
                <a:t>年</a:t>
              </a:r>
              <a:r>
                <a:rPr lang="en-US" altLang="zh-CN" sz="1000" dirty="0"/>
                <a:t>5</a:t>
              </a:r>
              <a:r>
                <a:rPr lang="zh-TW" altLang="zh-CN" sz="1100" dirty="0"/>
                <a:t>月</a:t>
              </a:r>
              <a:r>
                <a:rPr lang="en-US" altLang="zh-CN" sz="1000" dirty="0"/>
                <a:t>20</a:t>
              </a:r>
              <a:r>
                <a:rPr lang="zh-TW" altLang="zh-CN" sz="1100" dirty="0"/>
                <a:t>日</a:t>
              </a:r>
              <a:r>
                <a:rPr lang="zh-CN" altLang="en-US" sz="1100" dirty="0"/>
                <a:t>正式</a:t>
              </a:r>
              <a:r>
                <a:rPr lang="zh-TW" altLang="zh-CN" sz="1100" dirty="0"/>
                <a:t>加入米制公約組織</a:t>
              </a:r>
              <a:r>
                <a:rPr lang="zh-CN" altLang="en-US" sz="1100" dirty="0"/>
                <a:t>，</a:t>
              </a:r>
              <a:r>
                <a:rPr lang="zh-TW" altLang="zh-CN" sz="1100" dirty="0"/>
                <a:t>截至</a:t>
              </a:r>
              <a:r>
                <a:rPr lang="en-US" altLang="zh-CN" sz="1000" dirty="0"/>
                <a:t>2014</a:t>
              </a:r>
              <a:r>
                <a:rPr lang="zh-TW" altLang="zh-CN" sz="1100" dirty="0"/>
                <a:t>年</a:t>
              </a:r>
              <a:r>
                <a:rPr lang="en-US" altLang="zh-CN" sz="1000" dirty="0"/>
                <a:t>7</a:t>
              </a:r>
              <a:r>
                <a:rPr lang="zh-TW" altLang="zh-CN" sz="1100" dirty="0"/>
                <a:t>月，國際計量大會已有成員國</a:t>
              </a:r>
              <a:r>
                <a:rPr lang="en-US" altLang="zh-CN" sz="1000" dirty="0"/>
                <a:t>56</a:t>
              </a:r>
              <a:r>
                <a:rPr lang="zh-TW" altLang="zh-CN" sz="1100" dirty="0"/>
                <a:t>個，非正式成員國和經濟體</a:t>
              </a:r>
              <a:r>
                <a:rPr lang="en-US" altLang="zh-CN" sz="1000" dirty="0"/>
                <a:t>41</a:t>
              </a:r>
              <a:r>
                <a:rPr lang="zh-TW" altLang="zh-CN" sz="1100" dirty="0"/>
                <a:t>個，國際組織成員</a:t>
              </a:r>
              <a:r>
                <a:rPr lang="en-US" altLang="zh-CN" sz="1000" dirty="0"/>
                <a:t>4</a:t>
              </a:r>
              <a:r>
                <a:rPr lang="zh-TW" altLang="zh-CN" sz="1100" dirty="0"/>
                <a:t>個</a:t>
              </a:r>
              <a:r>
                <a:rPr lang="zh-CN" altLang="en-US" sz="1100" dirty="0"/>
                <a:t>。</a:t>
              </a:r>
            </a:p>
          </p:txBody>
        </p:sp>
        <p:sp>
          <p:nvSpPr>
            <p:cNvPr id="17416" name="Rectangle 14"/>
            <p:cNvSpPr>
              <a:spLocks noChangeArrowheads="1"/>
            </p:cNvSpPr>
            <p:nvPr/>
          </p:nvSpPr>
          <p:spPr bwMode="auto">
            <a:xfrm>
              <a:off x="748087" y="2838159"/>
              <a:ext cx="1014587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TW" altLang="en-US" sz="1100" dirty="0"/>
                <a:t>       計量</a:t>
              </a:r>
              <a:r>
                <a:rPr lang="zh-CN" altLang="en-US" sz="1100" dirty="0"/>
                <a:t>的</a:t>
              </a:r>
              <a:r>
                <a:rPr lang="zh-TW" altLang="en-US" sz="1100" dirty="0"/>
                <a:t>應用範圍十分廣泛，根據被測的量大體可以分為：幾何量</a:t>
              </a:r>
              <a:r>
                <a:rPr lang="en-US" altLang="zh-TW" sz="1100" dirty="0"/>
                <a:t>(</a:t>
              </a:r>
              <a:r>
                <a:rPr lang="zh-TW" altLang="en-US" sz="1100" dirty="0"/>
                <a:t>或長度</a:t>
              </a:r>
              <a:r>
                <a:rPr lang="en-US" altLang="zh-TW" sz="1100" dirty="0"/>
                <a:t>)</a:t>
              </a:r>
              <a:r>
                <a:rPr lang="zh-TW" altLang="en-US" sz="1100" dirty="0"/>
                <a:t>、溫度、力學、電磁學、電子</a:t>
              </a:r>
              <a:r>
                <a:rPr lang="en-US" altLang="zh-TW" sz="1100" dirty="0"/>
                <a:t>(</a:t>
              </a:r>
              <a:r>
                <a:rPr lang="zh-TW" altLang="en-US" sz="1100" dirty="0"/>
                <a:t>或無線電</a:t>
              </a:r>
              <a:r>
                <a:rPr lang="en-US" altLang="zh-TW" sz="1100" dirty="0"/>
                <a:t>)</a:t>
              </a:r>
              <a:r>
                <a:rPr lang="zh-TW" altLang="en-US" sz="1100" dirty="0"/>
                <a:t>、時間頻率、電離輻射、光學、聲學、物理化學</a:t>
              </a:r>
              <a:r>
                <a:rPr lang="en-US" altLang="zh-TW" sz="1100" dirty="0"/>
                <a:t>(</a:t>
              </a:r>
              <a:r>
                <a:rPr lang="zh-TW" altLang="en-US" sz="1100" dirty="0"/>
                <a:t>含標準物質</a:t>
              </a:r>
              <a:r>
                <a:rPr lang="en-US" altLang="zh-TW" sz="1100" dirty="0"/>
                <a:t>)</a:t>
              </a:r>
              <a:r>
                <a:rPr lang="zh-TW" altLang="en-US" sz="1100" dirty="0"/>
                <a:t>等幾大類，每一類又可分為若干項，</a:t>
              </a:r>
              <a:r>
                <a:rPr lang="zh-CN" altLang="en-US" sz="1100" dirty="0"/>
                <a:t>目前在測繪、工程、光機電、工業等領域有一些有關測量學的專著，應用也相對更成熟一些。</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3" name="组合 2"/>
          <p:cNvGrpSpPr/>
          <p:nvPr/>
        </p:nvGrpSpPr>
        <p:grpSpPr>
          <a:xfrm>
            <a:off x="101327" y="787942"/>
            <a:ext cx="11320689" cy="4785858"/>
            <a:chOff x="101327" y="801590"/>
            <a:chExt cx="11320689" cy="4785858"/>
          </a:xfrm>
        </p:grpSpPr>
        <p:pic>
          <p:nvPicPr>
            <p:cNvPr id="8397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28" y="1473828"/>
              <a:ext cx="11320688" cy="2140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80"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27" y="3447145"/>
              <a:ext cx="11320689" cy="214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4"/>
            <p:cNvSpPr>
              <a:spLocks noChangeArrowheads="1"/>
            </p:cNvSpPr>
            <p:nvPr/>
          </p:nvSpPr>
          <p:spPr bwMode="auto">
            <a:xfrm>
              <a:off x="520048" y="801590"/>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150662"/>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26475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3" name="组合 2"/>
          <p:cNvGrpSpPr/>
          <p:nvPr/>
        </p:nvGrpSpPr>
        <p:grpSpPr>
          <a:xfrm>
            <a:off x="520047" y="758048"/>
            <a:ext cx="10418246" cy="4931555"/>
            <a:chOff x="520047" y="758048"/>
            <a:chExt cx="10418246" cy="4931555"/>
          </a:xfrm>
        </p:grpSpPr>
        <p:sp>
          <p:nvSpPr>
            <p:cNvPr id="6" name="Rectangle 14"/>
            <p:cNvSpPr>
              <a:spLocks noChangeArrowheads="1"/>
            </p:cNvSpPr>
            <p:nvPr/>
          </p:nvSpPr>
          <p:spPr bwMode="auto">
            <a:xfrm>
              <a:off x="520048" y="75804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049064"/>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48" y="1372229"/>
              <a:ext cx="5209124" cy="43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69" y="1372229"/>
              <a:ext cx="5209124" cy="43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9257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17" name="组合 16"/>
          <p:cNvGrpSpPr/>
          <p:nvPr/>
        </p:nvGrpSpPr>
        <p:grpSpPr>
          <a:xfrm>
            <a:off x="520047" y="816104"/>
            <a:ext cx="10418246" cy="4902528"/>
            <a:chOff x="520047" y="816104"/>
            <a:chExt cx="10418246" cy="4902528"/>
          </a:xfrm>
        </p:grpSpPr>
        <p:sp>
          <p:nvSpPr>
            <p:cNvPr id="6" name="Rectangle 14"/>
            <p:cNvSpPr>
              <a:spLocks noChangeArrowheads="1"/>
            </p:cNvSpPr>
            <p:nvPr/>
          </p:nvSpPr>
          <p:spPr bwMode="auto">
            <a:xfrm>
              <a:off x="520048" y="816104"/>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20871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r>
                <a:rPr lang="en-US" altLang="zh-CN" sz="1000" dirty="0"/>
                <a:t>(</a:t>
              </a:r>
              <a:r>
                <a:rPr lang="en-US" altLang="zh-CN" sz="1000" i="1" dirty="0">
                  <a:latin typeface="Times New Roman" pitchFamily="18" charset="0"/>
                  <a:cs typeface="Times New Roman" pitchFamily="18" charset="0"/>
                </a:rPr>
                <a:t>Levels 1</a:t>
              </a:r>
              <a:r>
                <a:rPr lang="zh-CN" altLang="en-US" sz="1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25</a:t>
              </a:r>
              <a:r>
                <a:rPr lang="zh-CN" altLang="en-US" sz="1000" dirty="0">
                  <a:latin typeface="Times New Roman" pitchFamily="18" charset="0"/>
                  <a:cs typeface="Times New Roman" pitchFamily="18" charset="0"/>
                </a:rPr>
                <a:t>組，</a:t>
              </a:r>
              <a:r>
                <a:rPr lang="en-US" altLang="zh-CN" sz="1000" i="1" dirty="0">
                  <a:latin typeface="Times New Roman" pitchFamily="18" charset="0"/>
                  <a:cs typeface="Times New Roman" pitchFamily="18" charset="0"/>
                </a:rPr>
                <a:t>Levels 2</a:t>
              </a:r>
              <a:r>
                <a:rPr lang="zh-CN" altLang="en-US" sz="1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20</a:t>
              </a:r>
              <a:r>
                <a:rPr lang="zh-CN" altLang="en-US" sz="1000" dirty="0">
                  <a:latin typeface="Times New Roman" pitchFamily="18" charset="0"/>
                  <a:cs typeface="Times New Roman" pitchFamily="18" charset="0"/>
                </a:rPr>
                <a:t>組</a:t>
              </a:r>
              <a:r>
                <a:rPr lang="en-US" altLang="zh-CN" sz="1000" dirty="0"/>
                <a:t>)</a:t>
              </a:r>
              <a:endParaRPr lang="zh-CN" altLang="en-US" sz="800" dirty="0">
                <a:latin typeface="Times New Roman" pitchFamily="18" charset="0"/>
                <a:cs typeface="Times New Roman" pitchFamily="18" charset="0"/>
              </a:endParaRPr>
            </a:p>
          </p:txBody>
        </p:sp>
        <p:grpSp>
          <p:nvGrpSpPr>
            <p:cNvPr id="12" name="组合 11"/>
            <p:cNvGrpSpPr/>
            <p:nvPr/>
          </p:nvGrpSpPr>
          <p:grpSpPr>
            <a:xfrm>
              <a:off x="520048" y="1662509"/>
              <a:ext cx="5209124" cy="4056123"/>
              <a:chOff x="520048" y="1662509"/>
              <a:chExt cx="5209124" cy="4056123"/>
            </a:xfrm>
          </p:grpSpPr>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40" y="5103589"/>
                <a:ext cx="4815939" cy="61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组合 10"/>
              <p:cNvGrpSpPr/>
              <p:nvPr/>
            </p:nvGrpSpPr>
            <p:grpSpPr>
              <a:xfrm>
                <a:off x="520048" y="1662509"/>
                <a:ext cx="5209124" cy="3286864"/>
                <a:chOff x="520048" y="1662509"/>
                <a:chExt cx="5209124" cy="3286864"/>
              </a:xfrm>
            </p:grpSpPr>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48" y="1662509"/>
                  <a:ext cx="5209124" cy="328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大括号 4"/>
                <p:cNvSpPr/>
                <p:nvPr/>
              </p:nvSpPr>
              <p:spPr>
                <a:xfrm rot="5400000" flipV="1">
                  <a:off x="5065399" y="3689270"/>
                  <a:ext cx="108644" cy="1023069"/>
                </a:xfrm>
                <a:prstGeom prst="leftBrace">
                  <a:avLst/>
                </a:prstGeom>
                <a:ln w="6350">
                  <a:solidFill>
                    <a:srgbClr val="FF00FF"/>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5" name="组合 14"/>
            <p:cNvGrpSpPr/>
            <p:nvPr/>
          </p:nvGrpSpPr>
          <p:grpSpPr>
            <a:xfrm>
              <a:off x="5729172" y="1662509"/>
              <a:ext cx="5209121" cy="4056122"/>
              <a:chOff x="5729172" y="1662509"/>
              <a:chExt cx="5209121" cy="4056122"/>
            </a:xfrm>
          </p:grpSpPr>
          <p:pic>
            <p:nvPicPr>
              <p:cNvPr id="512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763" y="5103589"/>
                <a:ext cx="4815938" cy="61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5729172" y="1662509"/>
                <a:ext cx="5209121" cy="3286864"/>
                <a:chOff x="5729172" y="1662509"/>
                <a:chExt cx="5209121" cy="3286864"/>
              </a:xfrm>
            </p:grpSpPr>
            <p:pic>
              <p:nvPicPr>
                <p:cNvPr id="522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172" y="1662509"/>
                  <a:ext cx="5209121" cy="328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左大括号 19"/>
                <p:cNvSpPr/>
                <p:nvPr/>
              </p:nvSpPr>
              <p:spPr>
                <a:xfrm rot="5400000" flipV="1">
                  <a:off x="6752320" y="3002678"/>
                  <a:ext cx="108648" cy="1415465"/>
                </a:xfrm>
                <a:prstGeom prst="leftBrace">
                  <a:avLst/>
                </a:prstGeom>
                <a:ln w="6350">
                  <a:solidFill>
                    <a:srgbClr val="FF00FF"/>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spTree>
    <p:extLst>
      <p:ext uri="{BB962C8B-B14F-4D97-AF65-F5344CB8AC3E}">
        <p14:creationId xmlns:p14="http://schemas.microsoft.com/office/powerpoint/2010/main" val="1401292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520047" y="975758"/>
            <a:ext cx="10418246" cy="4307433"/>
            <a:chOff x="520047" y="975758"/>
            <a:chExt cx="10418246" cy="4307433"/>
          </a:xfrm>
        </p:grpSpPr>
        <p:sp>
          <p:nvSpPr>
            <p:cNvPr id="6" name="Rectangle 14"/>
            <p:cNvSpPr>
              <a:spLocks noChangeArrowheads="1"/>
            </p:cNvSpPr>
            <p:nvPr/>
          </p:nvSpPr>
          <p:spPr bwMode="auto">
            <a:xfrm>
              <a:off x="520048" y="97575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368372"/>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49" y="1836677"/>
              <a:ext cx="5209120" cy="34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70" y="1836677"/>
              <a:ext cx="5209122" cy="34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57327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12" name="组合 11"/>
          <p:cNvGrpSpPr/>
          <p:nvPr/>
        </p:nvGrpSpPr>
        <p:grpSpPr>
          <a:xfrm>
            <a:off x="520047" y="637400"/>
            <a:ext cx="10418246" cy="5308923"/>
            <a:chOff x="520047" y="637400"/>
            <a:chExt cx="10418246" cy="5308923"/>
          </a:xfrm>
        </p:grpSpPr>
        <p:sp>
          <p:nvSpPr>
            <p:cNvPr id="6" name="Rectangle 14"/>
            <p:cNvSpPr>
              <a:spLocks noChangeArrowheads="1"/>
            </p:cNvSpPr>
            <p:nvPr/>
          </p:nvSpPr>
          <p:spPr bwMode="auto">
            <a:xfrm>
              <a:off x="520048" y="637400"/>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89938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nvGrpSpPr>
            <p:cNvPr id="8" name="组合 7"/>
            <p:cNvGrpSpPr/>
            <p:nvPr/>
          </p:nvGrpSpPr>
          <p:grpSpPr>
            <a:xfrm>
              <a:off x="5729173" y="1222553"/>
              <a:ext cx="5209120" cy="4723770"/>
              <a:chOff x="5729173" y="1241603"/>
              <a:chExt cx="5209120" cy="472377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173" y="1241603"/>
                <a:ext cx="5209120" cy="256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73" y="3806687"/>
                <a:ext cx="5209120" cy="215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组合 10"/>
            <p:cNvGrpSpPr/>
            <p:nvPr/>
          </p:nvGrpSpPr>
          <p:grpSpPr>
            <a:xfrm>
              <a:off x="520047" y="1222552"/>
              <a:ext cx="5209126" cy="4723771"/>
              <a:chOff x="520047" y="1222552"/>
              <a:chExt cx="5209126" cy="4723771"/>
            </a:xfrm>
          </p:grpSpPr>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47" y="3787636"/>
                <a:ext cx="5209121" cy="215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520047" y="1222552"/>
                <a:ext cx="5209126" cy="2565085"/>
                <a:chOff x="520047" y="1222552"/>
                <a:chExt cx="5209126" cy="2565085"/>
              </a:xfrm>
            </p:grpSpPr>
            <p:pic>
              <p:nvPicPr>
                <p:cNvPr id="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047" y="1222552"/>
                  <a:ext cx="5209126" cy="2565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椭圆 4"/>
                <p:cNvSpPr/>
                <p:nvPr/>
              </p:nvSpPr>
              <p:spPr>
                <a:xfrm rot="2100000">
                  <a:off x="3711922" y="2643610"/>
                  <a:ext cx="769545" cy="470780"/>
                </a:xfrm>
                <a:prstGeom prst="ellipse">
                  <a:avLst/>
                </a:prstGeom>
                <a:noFill/>
                <a:ln w="6350">
                  <a:solidFill>
                    <a:srgbClr val="FF00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3119776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4" name="组合 3"/>
          <p:cNvGrpSpPr/>
          <p:nvPr/>
        </p:nvGrpSpPr>
        <p:grpSpPr>
          <a:xfrm>
            <a:off x="520047" y="685478"/>
            <a:ext cx="10418246" cy="5236353"/>
            <a:chOff x="520047" y="685478"/>
            <a:chExt cx="10418246" cy="5236353"/>
          </a:xfrm>
        </p:grpSpPr>
        <p:pic>
          <p:nvPicPr>
            <p:cNvPr id="8602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9172" y="1299660"/>
              <a:ext cx="5209121" cy="462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520049" y="1299660"/>
              <a:ext cx="5209124" cy="4622171"/>
              <a:chOff x="520049" y="1299660"/>
              <a:chExt cx="5209124" cy="4622171"/>
            </a:xfrm>
          </p:grpSpPr>
          <p:pic>
            <p:nvPicPr>
              <p:cNvPr id="860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049" y="1299660"/>
                <a:ext cx="5209124" cy="462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0980" y="1985417"/>
                <a:ext cx="823403" cy="73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angle 14"/>
            <p:cNvSpPr>
              <a:spLocks noChangeArrowheads="1"/>
            </p:cNvSpPr>
            <p:nvPr/>
          </p:nvSpPr>
          <p:spPr bwMode="auto">
            <a:xfrm>
              <a:off x="520048" y="68547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976494"/>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938272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4" name="组合 3"/>
          <p:cNvGrpSpPr/>
          <p:nvPr/>
        </p:nvGrpSpPr>
        <p:grpSpPr>
          <a:xfrm>
            <a:off x="520047" y="85725"/>
            <a:ext cx="10935352" cy="5807531"/>
            <a:chOff x="520047" y="85725"/>
            <a:chExt cx="10935352" cy="5807531"/>
          </a:xfrm>
        </p:grpSpPr>
        <p:pic>
          <p:nvPicPr>
            <p:cNvPr id="7168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9169" y="1271086"/>
              <a:ext cx="5209124" cy="462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048" y="1271086"/>
              <a:ext cx="5209122" cy="462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4"/>
            <p:cNvSpPr>
              <a:spLocks noChangeArrowheads="1"/>
            </p:cNvSpPr>
            <p:nvPr/>
          </p:nvSpPr>
          <p:spPr bwMode="auto">
            <a:xfrm>
              <a:off x="520048" y="714053"/>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947919"/>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nvGrpSpPr>
            <p:cNvPr id="7" name="组合 6"/>
            <p:cNvGrpSpPr/>
            <p:nvPr/>
          </p:nvGrpSpPr>
          <p:grpSpPr>
            <a:xfrm>
              <a:off x="8572500" y="85725"/>
              <a:ext cx="2882899" cy="608171"/>
              <a:chOff x="8572500" y="85725"/>
              <a:chExt cx="2882899" cy="608171"/>
            </a:xfrm>
          </p:grpSpPr>
          <p:pic>
            <p:nvPicPr>
              <p:cNvPr id="12"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500" y="85725"/>
                <a:ext cx="2882899" cy="608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10492740" y="581025"/>
                <a:ext cx="217170" cy="95568"/>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642702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TW" altLang="en-US" sz="1300" dirty="0"/>
              <a:t>：</a:t>
            </a:r>
          </a:p>
        </p:txBody>
      </p:sp>
      <p:grpSp>
        <p:nvGrpSpPr>
          <p:cNvPr id="2" name="组合 1"/>
          <p:cNvGrpSpPr/>
          <p:nvPr/>
        </p:nvGrpSpPr>
        <p:grpSpPr>
          <a:xfrm>
            <a:off x="781050" y="804500"/>
            <a:ext cx="10058399" cy="4847481"/>
            <a:chOff x="819150" y="859092"/>
            <a:chExt cx="10058399" cy="4847481"/>
          </a:xfrm>
        </p:grpSpPr>
        <p:sp>
          <p:nvSpPr>
            <p:cNvPr id="6" name="Rectangle 14"/>
            <p:cNvSpPr>
              <a:spLocks noChangeArrowheads="1"/>
            </p:cNvSpPr>
            <p:nvPr/>
          </p:nvSpPr>
          <p:spPr bwMode="auto">
            <a:xfrm>
              <a:off x="819150" y="859092"/>
              <a:ext cx="1005839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測量學中偏倚是指一切測量值對真值的偏離</a:t>
              </a:r>
              <a:r>
                <a:rPr lang="zh-CN" altLang="en-US" sz="1100" dirty="0"/>
                <a:t>，</a:t>
              </a:r>
              <a:r>
                <a:rPr lang="zh-TW" altLang="en-US" sz="1100" dirty="0"/>
                <a:t>包括測量儀器的</a:t>
              </a:r>
              <a:r>
                <a:rPr lang="zh-CN" altLang="en-US" sz="1100" dirty="0"/>
                <a:t>誤差</a:t>
              </a:r>
              <a:r>
                <a:rPr lang="zh-TW" altLang="en-US" sz="1100" dirty="0"/>
                <a:t>，樣本過小，試驗設計不合理，分配或分組不均衡，抽樣未隨機，測量者有主觀傾向等</a:t>
              </a:r>
              <a:r>
                <a:rPr lang="zh-CN" altLang="en-US" sz="1100" dirty="0"/>
                <a:t>等</a:t>
              </a:r>
              <a:r>
                <a:rPr lang="zh-TW" altLang="en-US" sz="1100" dirty="0"/>
                <a:t>。</a:t>
              </a:r>
            </a:p>
          </p:txBody>
        </p:sp>
        <p:sp>
          <p:nvSpPr>
            <p:cNvPr id="8" name="Rectangle 14"/>
            <p:cNvSpPr>
              <a:spLocks noChangeArrowheads="1"/>
            </p:cNvSpPr>
            <p:nvPr/>
          </p:nvSpPr>
          <p:spPr bwMode="auto">
            <a:xfrm>
              <a:off x="819150" y="1205341"/>
              <a:ext cx="10058399"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真值是指一個變數本身所具有的真實值，是一個理想的概念，一般無法得到，日常所說的真值</a:t>
              </a:r>
              <a:r>
                <a:rPr lang="zh-CN" altLang="en-US" sz="1100" dirty="0"/>
                <a:t>通常是指</a:t>
              </a:r>
              <a:r>
                <a:rPr lang="zh-TW" altLang="en-US" sz="1100" dirty="0"/>
                <a:t>理論真值、規定真值和相對真值的混稱</a:t>
              </a:r>
              <a:r>
                <a:rPr lang="zh-CN" altLang="en-US" sz="1100" dirty="0"/>
                <a:t>。</a:t>
              </a:r>
              <a:endParaRPr lang="zh-TW" altLang="en-US" sz="1100" dirty="0"/>
            </a:p>
            <a:p>
              <a:pPr>
                <a:lnSpc>
                  <a:spcPct val="150000"/>
                </a:lnSpc>
              </a:pPr>
              <a:r>
                <a:rPr lang="zh-TW" altLang="en-US" sz="1100" dirty="0"/>
                <a:t>       理論真值也稱絕對真值，是指一個量具有嚴格定義的理論值，如 三角形內角和</a:t>
              </a:r>
              <a:r>
                <a:rPr lang="en-US" altLang="zh-TW" sz="1000" dirty="0">
                  <a:latin typeface="Times New Roman" pitchFamily="18" charset="0"/>
                  <a:cs typeface="Times New Roman" pitchFamily="18" charset="0"/>
                </a:rPr>
                <a:t>180</a:t>
              </a:r>
              <a:r>
                <a:rPr lang="zh-TW" altLang="en-US" sz="1100" dirty="0"/>
                <a:t>度。</a:t>
              </a:r>
            </a:p>
            <a:p>
              <a:pPr>
                <a:lnSpc>
                  <a:spcPct val="150000"/>
                </a:lnSpc>
              </a:pPr>
              <a:r>
                <a:rPr lang="zh-TW" altLang="en-US" sz="1100" dirty="0"/>
                <a:t>       約定真值也稱規定真值，是指根據國際計量委員會通過並發佈的各種物理參量單位的定義，利用當今最先進科學技術複現這些實物單位基準，其值被公認為國際或國家基準，例如：保存在國際計量局的</a:t>
              </a:r>
              <a:r>
                <a:rPr lang="en-US" altLang="zh-TW" sz="1000" dirty="0">
                  <a:latin typeface="Times New Roman" pitchFamily="18" charset="0"/>
                  <a:cs typeface="Times New Roman" pitchFamily="18" charset="0"/>
                </a:rPr>
                <a:t>1</a:t>
              </a:r>
              <a:r>
                <a:rPr lang="en-US" altLang="zh-CN" sz="1000" dirty="0">
                  <a:latin typeface="Times New Roman" pitchFamily="18" charset="0"/>
                  <a:cs typeface="Times New Roman" pitchFamily="18" charset="0"/>
                </a:rPr>
                <a:t>kg</a:t>
              </a:r>
              <a:r>
                <a:rPr lang="zh-TW" altLang="en-US" sz="1100" dirty="0"/>
                <a:t>鉑銥合金原器就是</a:t>
              </a:r>
              <a:r>
                <a:rPr lang="en-US" altLang="zh-TW" sz="1000" dirty="0">
                  <a:latin typeface="Times New Roman" pitchFamily="18" charset="0"/>
                  <a:cs typeface="Times New Roman" pitchFamily="18" charset="0"/>
                </a:rPr>
                <a:t>1</a:t>
              </a:r>
              <a:r>
                <a:rPr lang="en-US" altLang="zh-CN" sz="1000" dirty="0">
                  <a:latin typeface="Times New Roman" pitchFamily="18" charset="0"/>
                  <a:cs typeface="Times New Roman" pitchFamily="18" charset="0"/>
                </a:rPr>
                <a:t>kg</a:t>
              </a:r>
              <a:r>
                <a:rPr lang="zh-CN" altLang="en-US" sz="1100" dirty="0"/>
                <a:t>質量</a:t>
              </a:r>
              <a:r>
                <a:rPr lang="zh-TW" altLang="en-US" sz="1100" dirty="0"/>
                <a:t>的約定值；約定真值通常是一個接近真值的值，它與真值之差可忽略不計</a:t>
              </a:r>
              <a:r>
                <a:rPr lang="zh-CN" altLang="en-US" sz="1100" dirty="0"/>
                <a:t>，</a:t>
              </a:r>
              <a:r>
                <a:rPr lang="zh-TW" altLang="en-US" sz="1100" dirty="0"/>
                <a:t>實際測量中</a:t>
              </a:r>
              <a:r>
                <a:rPr lang="zh-CN" altLang="en-US" sz="1100" dirty="0"/>
                <a:t>通常</a:t>
              </a:r>
              <a:r>
                <a:rPr lang="zh-TW" altLang="en-US" sz="1100" dirty="0"/>
                <a:t>以在沒有系統誤差的情況下，足夠多次的</a:t>
              </a:r>
              <a:r>
                <a:rPr lang="zh-CN" altLang="en-US" sz="1100" dirty="0"/>
                <a:t>觀測</a:t>
              </a:r>
              <a:r>
                <a:rPr lang="zh-TW" altLang="en-US" sz="1100" dirty="0"/>
                <a:t>平均值作為約定真值。</a:t>
              </a:r>
            </a:p>
            <a:p>
              <a:pPr>
                <a:lnSpc>
                  <a:spcPct val="150000"/>
                </a:lnSpc>
              </a:pPr>
              <a:r>
                <a:rPr lang="zh-TW" altLang="en-US" sz="1100" dirty="0"/>
                <a:t>       計量器具按精度不同可分為若干等級，上一等級的指示值即為下一等級的真值，此真值稱為相對真值。</a:t>
              </a:r>
            </a:p>
          </p:txBody>
        </p:sp>
        <p:sp>
          <p:nvSpPr>
            <p:cNvPr id="9" name="Rectangle 14"/>
            <p:cNvSpPr>
              <a:spLocks noChangeArrowheads="1"/>
            </p:cNvSpPr>
            <p:nvPr/>
          </p:nvSpPr>
          <p:spPr bwMode="auto">
            <a:xfrm>
              <a:off x="819150" y="2821168"/>
              <a:ext cx="10058399" cy="288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不同的學科對偏倚的解釋差別不大，統指與真值有所偏離的意思</a:t>
              </a:r>
              <a:r>
                <a:rPr lang="zh-CN" altLang="en-US" sz="1100" dirty="0"/>
                <a:t>，</a:t>
              </a:r>
              <a:r>
                <a:rPr lang="zh-TW" altLang="en-US" sz="1100" dirty="0"/>
                <a:t>醫學研究中的偏倚</a:t>
              </a:r>
              <a:r>
                <a:rPr lang="en-US" altLang="zh-TW" sz="900" dirty="0"/>
                <a:t>(</a:t>
              </a:r>
              <a:r>
                <a:rPr lang="en-US" altLang="zh-TW" sz="900" i="1" dirty="0">
                  <a:latin typeface="Times New Roman" pitchFamily="18" charset="0"/>
                  <a:cs typeface="Times New Roman" pitchFamily="18" charset="0"/>
                </a:rPr>
                <a:t>bias</a:t>
              </a:r>
              <a:r>
                <a:rPr lang="en-US" altLang="zh-TW" sz="900" dirty="0"/>
                <a:t>)</a:t>
              </a:r>
              <a:r>
                <a:rPr lang="zh-TW" altLang="en-US" sz="1100" dirty="0"/>
                <a:t>是指從研究設計、到實施、到資料處理和分析的各個環節中產生的系統誤差，以及結果解釋、推論中的片面性，導致研究結果與真實情況之間出現傾向性的差異，從而錯誤地描述暴露與疾病之間的聯繫。</a:t>
              </a:r>
            </a:p>
            <a:p>
              <a:pPr>
                <a:lnSpc>
                  <a:spcPct val="150000"/>
                </a:lnSpc>
              </a:pPr>
              <a:r>
                <a:rPr lang="zh-TW" altLang="en-US" sz="1100" dirty="0"/>
                <a:t>       臨床研究中的偏倚一般分為三類：即選擇偏倚、信息偏倚、混雜偏倚。</a:t>
              </a:r>
            </a:p>
            <a:p>
              <a:pPr>
                <a:lnSpc>
                  <a:spcPct val="150000"/>
                </a:lnSpc>
              </a:pPr>
              <a:r>
                <a:rPr lang="zh-TW" altLang="en-US" sz="1100" dirty="0"/>
                <a:t>       選擇偏倚出現於研究設計階段，通常指由於研究物件選擇不當而使研究結果偏離真實情況而產生偏倚</a:t>
              </a:r>
              <a:r>
                <a:rPr lang="zh-CN" altLang="en-US" sz="1100" dirty="0"/>
                <a:t>，</a:t>
              </a:r>
              <a:r>
                <a:rPr lang="zh-TW" altLang="en-US" sz="1100" dirty="0"/>
                <a:t>研究設計上的缺陷是選擇偏倚的主要來源，在確定研究物件時表現得最為突出</a:t>
              </a:r>
              <a:r>
                <a:rPr lang="zh-CN" altLang="en-US" sz="1100" dirty="0"/>
                <a:t>，</a:t>
              </a:r>
              <a:r>
                <a:rPr lang="zh-TW" altLang="en-US" sz="1100" dirty="0"/>
                <a:t>常見的情況是在研究開始時實驗組和對照組就存在著除診療措施以外的差異，而缺乏可比性。</a:t>
              </a:r>
            </a:p>
            <a:p>
              <a:pPr>
                <a:lnSpc>
                  <a:spcPct val="150000"/>
                </a:lnSpc>
              </a:pPr>
              <a:r>
                <a:rPr lang="zh-TW" altLang="en-US" sz="1100" dirty="0"/>
                <a:t>       信息偏倚又稱觀察偏倚、測量偏倚，是指研究過程中進行資訊收集時產生的系統誤差</a:t>
              </a:r>
              <a:r>
                <a:rPr lang="zh-CN" altLang="en-US" sz="1100" dirty="0"/>
                <a:t>，</a:t>
              </a:r>
              <a:r>
                <a:rPr lang="zh-TW" altLang="en-US" sz="1100" dirty="0"/>
                <a:t>測量方法的缺陷，診斷標準不明確或資料的缺失遺漏等都是資訊偏倚的來源。</a:t>
              </a:r>
              <a:endParaRPr lang="en-US" altLang="zh-TW" sz="1100" dirty="0"/>
            </a:p>
            <a:p>
              <a:pPr>
                <a:lnSpc>
                  <a:spcPct val="150000"/>
                </a:lnSpc>
              </a:pPr>
              <a:r>
                <a:rPr lang="en-US" altLang="zh-TW" sz="1100" dirty="0"/>
                <a:t>       </a:t>
              </a:r>
              <a:r>
                <a:rPr lang="zh-TW" altLang="en-US" sz="1100" dirty="0"/>
                <a:t>流行病學研究中，由於一個或多個外來因素的存在，掩蓋或誇大了研究因素與疾病的聯繫，從而部分或全部地歪曲了兩者間的真實聯繫，稱之為混雜偏倚</a:t>
              </a:r>
              <a:r>
                <a:rPr lang="en-US" altLang="zh-TW" sz="900" dirty="0"/>
                <a:t>(</a:t>
              </a:r>
              <a:r>
                <a:rPr lang="en-US" altLang="zh-TW" sz="900" i="1" dirty="0">
                  <a:latin typeface="Times New Roman" pitchFamily="18" charset="0"/>
                  <a:cs typeface="Times New Roman" pitchFamily="18" charset="0"/>
                </a:rPr>
                <a:t>confounding bias</a:t>
              </a:r>
              <a:r>
                <a:rPr lang="en-US" altLang="zh-TW" sz="900" dirty="0"/>
                <a:t>)</a:t>
              </a:r>
              <a:r>
                <a:rPr lang="zh-TW" altLang="en-US" sz="1100" dirty="0"/>
                <a:t>或混雜</a:t>
              </a:r>
              <a:r>
                <a:rPr lang="en-US" altLang="zh-TW" sz="900" dirty="0"/>
                <a:t>(</a:t>
              </a:r>
              <a:r>
                <a:rPr lang="en-US" altLang="zh-TW" sz="900" i="1" dirty="0">
                  <a:latin typeface="Times New Roman" pitchFamily="18" charset="0"/>
                  <a:cs typeface="Times New Roman" pitchFamily="18" charset="0"/>
                </a:rPr>
                <a:t>confounding</a:t>
              </a:r>
              <a:r>
                <a:rPr lang="en-US" altLang="zh-TW" sz="900" dirty="0"/>
                <a:t>)</a:t>
              </a:r>
              <a:r>
                <a:rPr lang="zh-CN" altLang="en-US" sz="1100" dirty="0"/>
                <a:t>，</a:t>
              </a:r>
              <a:r>
                <a:rPr lang="zh-TW" altLang="en-US" sz="1100" dirty="0"/>
                <a:t>引起混雜的因素稱為混雜因數</a:t>
              </a:r>
              <a:r>
                <a:rPr lang="en-US" altLang="zh-TW" sz="900" dirty="0"/>
                <a:t>(</a:t>
              </a:r>
              <a:r>
                <a:rPr lang="en-US" altLang="zh-TW" sz="900" i="1" dirty="0">
                  <a:latin typeface="Times New Roman" pitchFamily="18" charset="0"/>
                  <a:cs typeface="Times New Roman" pitchFamily="18" charset="0"/>
                </a:rPr>
                <a:t>confounder</a:t>
              </a:r>
              <a:r>
                <a:rPr lang="en-US" altLang="zh-TW" sz="900" dirty="0"/>
                <a:t>)</a:t>
              </a:r>
              <a:r>
                <a:rPr lang="zh-TW" altLang="en-US" sz="1100" dirty="0"/>
                <a:t>。</a:t>
              </a:r>
            </a:p>
            <a:p>
              <a:pPr>
                <a:lnSpc>
                  <a:spcPct val="150000"/>
                </a:lnSpc>
              </a:pPr>
              <a:r>
                <a:rPr lang="zh-TW" altLang="en-US" sz="1100" dirty="0"/>
                <a:t>       醫學檢驗中偏倚的參照系可以是</a:t>
              </a:r>
              <a:r>
                <a:rPr lang="zh-CN" altLang="en-US" sz="1100" dirty="0"/>
                <a:t>理論</a:t>
              </a:r>
              <a:r>
                <a:rPr lang="zh-TW" altLang="en-US" sz="1100" dirty="0"/>
                <a:t>真值、約定真值、參考系統測量值等，</a:t>
              </a:r>
              <a:r>
                <a:rPr lang="zh-CN" altLang="en-US" sz="1100" dirty="0"/>
                <a:t>通常可</a:t>
              </a:r>
              <a:r>
                <a:rPr lang="zh-TW" altLang="en-US" sz="1100" dirty="0"/>
                <a:t>用回收實驗、有證標準物質的靶值驗證、室間質評靶值比對、檢測系統間的方法學比對</a:t>
              </a:r>
              <a:r>
                <a:rPr lang="zh-CN" altLang="en-US" sz="1100" dirty="0"/>
                <a:t>方法等方法來評估測量偏倚的大小</a:t>
              </a:r>
              <a:r>
                <a:rPr lang="zh-TW" altLang="en-US" sz="1100" dirty="0"/>
                <a:t>。</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8" name="组合 7"/>
          <p:cNvGrpSpPr/>
          <p:nvPr/>
        </p:nvGrpSpPr>
        <p:grpSpPr>
          <a:xfrm>
            <a:off x="-1037693" y="80010"/>
            <a:ext cx="12476749" cy="5820380"/>
            <a:chOff x="-1037693" y="80010"/>
            <a:chExt cx="12476749" cy="5820380"/>
          </a:xfrm>
        </p:grpSpPr>
        <p:grpSp>
          <p:nvGrpSpPr>
            <p:cNvPr id="3" name="组合 2"/>
            <p:cNvGrpSpPr/>
            <p:nvPr/>
          </p:nvGrpSpPr>
          <p:grpSpPr>
            <a:xfrm>
              <a:off x="8552487" y="80010"/>
              <a:ext cx="2886569" cy="533344"/>
              <a:chOff x="8552487" y="80010"/>
              <a:chExt cx="2886569" cy="533344"/>
            </a:xfrm>
          </p:grpSpPr>
          <p:pic>
            <p:nvPicPr>
              <p:cNvPr id="14"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2487" y="80010"/>
                <a:ext cx="2886569" cy="53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圆角矩形 14"/>
              <p:cNvSpPr/>
              <p:nvPr/>
            </p:nvSpPr>
            <p:spPr>
              <a:xfrm>
                <a:off x="10797860" y="471795"/>
                <a:ext cx="269081" cy="1214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37693" y="666919"/>
              <a:ext cx="12072524" cy="5233471"/>
              <a:chOff x="-1037693" y="666919"/>
              <a:chExt cx="12072524" cy="5233471"/>
            </a:xfrm>
          </p:grpSpPr>
          <p:pic>
            <p:nvPicPr>
              <p:cNvPr id="880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3768" y="4227156"/>
                <a:ext cx="2449018" cy="1673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4750" y="4227156"/>
                <a:ext cx="2449018" cy="1673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61"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4750" y="2079918"/>
                <a:ext cx="4898036" cy="210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601388" y="666919"/>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601388" y="900691"/>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以</a:t>
                </a:r>
                <a:r>
                  <a:rPr lang="en-US" altLang="zh-CN" sz="1000" i="1" dirty="0" err="1">
                    <a:latin typeface="Times New Roman" pitchFamily="18" charset="0"/>
                    <a:cs typeface="Times New Roman" pitchFamily="18" charset="0"/>
                  </a:rPr>
                  <a:t>cobas</a:t>
                </a:r>
                <a:r>
                  <a:rPr lang="en-US" altLang="zh-CN" sz="1000" dirty="0">
                    <a:latin typeface="Times New Roman" pitchFamily="18" charset="0"/>
                    <a:cs typeface="Times New Roman" pitchFamily="18" charset="0"/>
                  </a:rPr>
                  <a:t> </a:t>
                </a:r>
                <a:r>
                  <a:rPr lang="en-US" altLang="zh-CN" sz="800" dirty="0">
                    <a:latin typeface="Times New Roman" pitchFamily="18" charset="0"/>
                    <a:cs typeface="Times New Roman" pitchFamily="18" charset="0"/>
                  </a:rPr>
                  <a:t>8000</a:t>
                </a:r>
                <a:r>
                  <a:rPr lang="zh-CN" altLang="en-US" sz="1000" dirty="0"/>
                  <a:t>作為參照系統</a:t>
                </a:r>
                <a:r>
                  <a:rPr lang="en-US" altLang="zh-CN" sz="800" dirty="0">
                    <a:latin typeface="Times New Roman" pitchFamily="18" charset="0"/>
                    <a:cs typeface="Times New Roman" pitchFamily="18" charset="0"/>
                  </a:rPr>
                  <a:t>(Comp Procedure)</a:t>
                </a:r>
                <a:r>
                  <a:rPr lang="zh-CN" altLang="en-US" sz="1000" dirty="0"/>
                  <a:t>，系統檢測值作為橫坐標</a:t>
                </a:r>
                <a:r>
                  <a:rPr lang="en-US" altLang="zh-CN" sz="1000" dirty="0"/>
                  <a:t>(</a:t>
                </a:r>
                <a:r>
                  <a:rPr lang="zh-CN" altLang="en-US" sz="1000" dirty="0"/>
                  <a:t>自變量</a:t>
                </a:r>
                <a:r>
                  <a:rPr lang="en-US" altLang="zh-CN" sz="1000" dirty="0"/>
                  <a:t>)</a:t>
                </a:r>
                <a:r>
                  <a:rPr lang="zh-CN" altLang="en-US" sz="1000" dirty="0"/>
                  <a:t>，以</a:t>
                </a:r>
                <a:r>
                  <a:rPr lang="en-US" altLang="zh-CN" sz="900" i="1" dirty="0">
                    <a:latin typeface="Times New Roman" pitchFamily="18" charset="0"/>
                    <a:cs typeface="Times New Roman" pitchFamily="18" charset="0"/>
                  </a:rPr>
                  <a:t>E</a:t>
                </a:r>
                <a:r>
                  <a:rPr lang="en-US" altLang="zh-CN" sz="900" dirty="0"/>
                  <a:t>411</a:t>
                </a:r>
                <a:r>
                  <a:rPr lang="zh-CN" altLang="en-US" sz="1000" dirty="0"/>
                  <a:t>作為驗證系統</a:t>
                </a:r>
                <a:r>
                  <a:rPr lang="en-US" altLang="zh-CN" sz="800" dirty="0">
                    <a:latin typeface="Times New Roman" pitchFamily="18" charset="0"/>
                    <a:cs typeface="Times New Roman" pitchFamily="18" charset="0"/>
                  </a:rPr>
                  <a:t>(Test Procedure)</a:t>
                </a:r>
                <a:r>
                  <a:rPr lang="zh-CN" altLang="en-US" sz="1000" dirty="0"/>
                  <a:t>，系統檢測值作為縱坐標</a:t>
                </a:r>
                <a:r>
                  <a:rPr lang="en-US" altLang="zh-TW" sz="1000" dirty="0"/>
                  <a:t>(</a:t>
                </a:r>
                <a:r>
                  <a:rPr lang="zh-CN" altLang="en-US" sz="1000" dirty="0"/>
                  <a:t>因</a:t>
                </a:r>
                <a:r>
                  <a:rPr lang="zh-TW" altLang="en-US" sz="1000" dirty="0"/>
                  <a:t>變量</a:t>
                </a:r>
                <a:r>
                  <a:rPr lang="en-US" altLang="zh-TW" sz="1000" dirty="0"/>
                  <a:t>)</a:t>
                </a:r>
                <a:r>
                  <a:rPr lang="zh-CN" altLang="en-US" sz="1000" dirty="0"/>
                  <a:t>，在</a:t>
                </a:r>
                <a:r>
                  <a:rPr lang="en-US" altLang="zh-CN" sz="900" dirty="0">
                    <a:latin typeface="Times New Roman" pitchFamily="18" charset="0"/>
                    <a:cs typeface="Times New Roman" pitchFamily="18" charset="0"/>
                  </a:rPr>
                  <a:t>31</a:t>
                </a:r>
                <a:r>
                  <a:rPr lang="zh-CN" altLang="en-US" sz="900"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680</a:t>
                </a:r>
                <a:r>
                  <a:rPr lang="en-US" altLang="zh-CN" sz="900" dirty="0">
                    <a:solidFill>
                      <a:srgbClr val="000000"/>
                    </a:solidFill>
                    <a:latin typeface="Times New Roman" pitchFamily="18" charset="0"/>
                    <a:cs typeface="Times New Roman" pitchFamily="18" charset="0"/>
                  </a:rPr>
                  <a:t>[</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t>的範圍內作相關分析；</a:t>
                </a:r>
                <a:endParaRPr lang="zh-CN" altLang="en-US" sz="800" dirty="0">
                  <a:latin typeface="Times New Roman" pitchFamily="18" charset="0"/>
                  <a:cs typeface="Times New Roman" pitchFamily="18" charset="0"/>
                </a:endParaRPr>
              </a:p>
            </p:txBody>
          </p:sp>
          <p:pic>
            <p:nvPicPr>
              <p:cNvPr id="604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4750" y="1255755"/>
                <a:ext cx="4898036" cy="76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1037693" y="1255755"/>
                <a:ext cx="6771656" cy="4644635"/>
                <a:chOff x="-1037693" y="1255755"/>
                <a:chExt cx="6771656" cy="4644635"/>
              </a:xfrm>
            </p:grpSpPr>
            <p:pic>
              <p:nvPicPr>
                <p:cNvPr id="8806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332" y="1255755"/>
                  <a:ext cx="5091631" cy="464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7164" y="3809146"/>
                  <a:ext cx="1348125" cy="118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组合 21"/>
                <p:cNvGrpSpPr/>
                <p:nvPr/>
              </p:nvGrpSpPr>
              <p:grpSpPr>
                <a:xfrm>
                  <a:off x="-1037693" y="3024991"/>
                  <a:ext cx="4957002" cy="2265620"/>
                  <a:chOff x="-1051341" y="2997695"/>
                  <a:chExt cx="4957002" cy="2265620"/>
                </a:xfrm>
              </p:grpSpPr>
              <p:sp>
                <p:nvSpPr>
                  <p:cNvPr id="21" name="弧形 20"/>
                  <p:cNvSpPr/>
                  <p:nvPr/>
                </p:nvSpPr>
                <p:spPr>
                  <a:xfrm rot="21480000">
                    <a:off x="1386615" y="4813259"/>
                    <a:ext cx="2482054" cy="450056"/>
                  </a:xfrm>
                  <a:prstGeom prst="arc">
                    <a:avLst>
                      <a:gd name="adj1" fmla="val 11401206"/>
                      <a:gd name="adj2" fmla="val 21538000"/>
                    </a:avLst>
                  </a:prstGeom>
                  <a:ln>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rot="20713294" flipV="1">
                    <a:off x="-1051341" y="2997695"/>
                    <a:ext cx="4957002" cy="1967490"/>
                  </a:xfrm>
                  <a:prstGeom prst="arc">
                    <a:avLst>
                      <a:gd name="adj1" fmla="val 16382052"/>
                      <a:gd name="adj2" fmla="val 21197300"/>
                    </a:avLst>
                  </a:prstGeom>
                  <a:ln>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grpSp>
    </p:spTree>
    <p:extLst>
      <p:ext uri="{BB962C8B-B14F-4D97-AF65-F5344CB8AC3E}">
        <p14:creationId xmlns:p14="http://schemas.microsoft.com/office/powerpoint/2010/main" val="554965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628684" y="714054"/>
            <a:ext cx="10433443" cy="4929969"/>
            <a:chOff x="628684" y="714054"/>
            <a:chExt cx="10433443" cy="4929969"/>
          </a:xfrm>
        </p:grpSpPr>
        <p:pic>
          <p:nvPicPr>
            <p:cNvPr id="91155"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4350" y="2883782"/>
              <a:ext cx="2449018" cy="231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54"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5332" y="2883782"/>
              <a:ext cx="2449017" cy="231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50"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22" y="1478795"/>
              <a:ext cx="4750630" cy="4165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5332" y="1728131"/>
              <a:ext cx="4898036" cy="76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628684" y="714054"/>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628684" y="979725"/>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以</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作為參照系統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，系統檢測值作為橫坐標</a:t>
              </a:r>
              <a:r>
                <a:rPr lang="en-US" altLang="zh-CN" sz="1000" dirty="0">
                  <a:solidFill>
                    <a:srgbClr val="000000"/>
                  </a:solidFill>
                </a:rPr>
                <a:t>(</a:t>
              </a:r>
              <a:r>
                <a:rPr lang="zh-CN" altLang="en-US" sz="1000" dirty="0">
                  <a:solidFill>
                    <a:srgbClr val="000000"/>
                  </a:solidFill>
                </a:rPr>
                <a:t>自變量</a:t>
              </a:r>
              <a:r>
                <a:rPr lang="en-US" altLang="zh-CN" sz="1000" dirty="0">
                  <a:solidFill>
                    <a:srgbClr val="000000"/>
                  </a:solidFill>
                </a:rPr>
                <a:t>)</a:t>
              </a:r>
              <a:r>
                <a:rPr lang="zh-CN" altLang="en-US" sz="1000" dirty="0">
                  <a:solidFill>
                    <a:srgbClr val="000000"/>
                  </a:solidFill>
                </a:rPr>
                <a:t>，以</a:t>
              </a:r>
              <a:r>
                <a:rPr lang="en-US" altLang="zh-CN" sz="900" i="1" dirty="0">
                  <a:solidFill>
                    <a:srgbClr val="000000"/>
                  </a:solidFill>
                  <a:latin typeface="Times New Roman" pitchFamily="18" charset="0"/>
                  <a:cs typeface="Times New Roman" pitchFamily="18" charset="0"/>
                </a:rPr>
                <a:t>E</a:t>
              </a:r>
              <a:r>
                <a:rPr lang="en-US" altLang="zh-CN" sz="900" dirty="0">
                  <a:solidFill>
                    <a:srgbClr val="000000"/>
                  </a:solidFill>
                </a:rPr>
                <a:t>411</a:t>
              </a:r>
              <a:r>
                <a:rPr lang="zh-CN" altLang="en-US" sz="1000" dirty="0">
                  <a:solidFill>
                    <a:srgbClr val="000000"/>
                  </a:solidFill>
                </a:rPr>
                <a:t>作為驗證系統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，系統檢測值作為縱坐標</a:t>
              </a:r>
              <a:r>
                <a:rPr lang="en-US" altLang="zh-TW" sz="1000" dirty="0">
                  <a:solidFill>
                    <a:srgbClr val="000000"/>
                  </a:solidFill>
                </a:rPr>
                <a:t>(</a:t>
              </a:r>
              <a:r>
                <a:rPr lang="zh-CN" altLang="en-US" sz="1000" dirty="0">
                  <a:solidFill>
                    <a:srgbClr val="000000"/>
                  </a:solidFill>
                </a:rPr>
                <a:t>因</a:t>
              </a:r>
              <a:r>
                <a:rPr lang="zh-TW" altLang="en-US" sz="1000" dirty="0">
                  <a:solidFill>
                    <a:srgbClr val="000000"/>
                  </a:solidFill>
                </a:rPr>
                <a:t>變量</a:t>
              </a:r>
              <a:r>
                <a:rPr lang="en-US" altLang="zh-TW" sz="1000" dirty="0">
                  <a:solidFill>
                    <a:srgbClr val="000000"/>
                  </a:solidFill>
                </a:rPr>
                <a:t>)</a:t>
              </a: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的範圍內作相關分析；</a:t>
              </a:r>
              <a:endParaRPr lang="zh-CN" altLang="en-US" sz="8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625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美国临床实验室标准化协会</a:t>
            </a:r>
            <a:r>
              <a:rPr lang="en-US" altLang="zh-CN" sz="1300" dirty="0">
                <a:latin typeface="Times New Roman" panose="02020603050405020304" pitchFamily="18" charset="0"/>
                <a:cs typeface="Times New Roman" panose="02020603050405020304" pitchFamily="18" charset="0"/>
              </a:rPr>
              <a:t>(</a:t>
            </a:r>
            <a:r>
              <a:rPr lang="en-US" altLang="zh-CN" sz="1300" i="1" dirty="0">
                <a:latin typeface="Times New Roman" panose="02020603050405020304" pitchFamily="18" charset="0"/>
                <a:cs typeface="Times New Roman" panose="02020603050405020304" pitchFamily="18" charset="0"/>
              </a:rPr>
              <a:t>Clinical and Laboratory Standards Institute</a:t>
            </a:r>
            <a:r>
              <a:rPr lang="en-US" altLang="zh-CN" sz="1300" dirty="0">
                <a:latin typeface="Times New Roman" panose="02020603050405020304" pitchFamily="18" charset="0"/>
                <a:cs typeface="Times New Roman" panose="02020603050405020304" pitchFamily="18" charset="0"/>
              </a:rPr>
              <a:t>)</a:t>
            </a:r>
            <a:r>
              <a:rPr lang="zh-CN" altLang="en-US" sz="1300" dirty="0">
                <a:latin typeface="Times New Roman" panose="02020603050405020304" pitchFamily="18" charset="0"/>
                <a:cs typeface="Times New Roman" panose="02020603050405020304" pitchFamily="18" charset="0"/>
              </a:rPr>
              <a:t>系列指南；</a:t>
            </a:r>
          </a:p>
        </p:txBody>
      </p:sp>
      <p:pic>
        <p:nvPicPr>
          <p:cNvPr id="1577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59" y="1331192"/>
            <a:ext cx="10607675" cy="4269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755823" y="688579"/>
            <a:ext cx="9637575" cy="600164"/>
          </a:xfrm>
          <a:prstGeom prst="rect">
            <a:avLst/>
          </a:prstGeom>
          <a:ln>
            <a:noFill/>
          </a:ln>
        </p:spPr>
        <p:txBody>
          <a:bodyPr wrap="none">
            <a:spAutoFit/>
          </a:bodyPr>
          <a:lstStyle/>
          <a:p>
            <a:pPr>
              <a:lnSpc>
                <a:spcPct val="150000"/>
              </a:lnSpc>
            </a:pPr>
            <a:r>
              <a:rPr lang="en-US" altLang="zh-TW" sz="1100" i="1"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 </a:t>
            </a:r>
            <a:r>
              <a:rPr lang="en-US" altLang="zh-CN" sz="1100" i="1" dirty="0">
                <a:latin typeface="Times New Roman" pitchFamily="18" charset="0"/>
                <a:cs typeface="Times New Roman" pitchFamily="18" charset="0"/>
              </a:rPr>
              <a:t>college of Physicians surgeons of </a:t>
            </a:r>
            <a:r>
              <a:rPr lang="en-US" altLang="zh-CN" sz="1100" i="1" dirty="0" err="1">
                <a:latin typeface="Times New Roman" pitchFamily="18" charset="0"/>
                <a:cs typeface="Times New Roman" pitchFamily="18" charset="0"/>
              </a:rPr>
              <a:t>alberta</a:t>
            </a:r>
            <a:r>
              <a:rPr lang="en-US" altLang="zh-CN" sz="1100" i="1" dirty="0">
                <a:latin typeface="Times New Roman" pitchFamily="18" charset="0"/>
                <a:cs typeface="Times New Roman" pitchFamily="18" charset="0"/>
              </a:rPr>
              <a:t> in Canada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Alberta Laboratory Quality Enhancement Program</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ALQEP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Additional Information ~ Index of CLSI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NCCLS Standards</a:t>
            </a:r>
            <a:r>
              <a:rPr lang="en-US" altLang="zh-CN" sz="1100" dirty="0">
                <a:latin typeface="Times New Roman" pitchFamily="18" charset="0"/>
                <a:cs typeface="Times New Roman" pitchFamily="18" charset="0"/>
              </a:rPr>
              <a:t> &amp; </a:t>
            </a:r>
            <a:r>
              <a:rPr lang="en-US" altLang="zh-CN" sz="1100" i="1" dirty="0">
                <a:latin typeface="Times New Roman" pitchFamily="18" charset="0"/>
                <a:cs typeface="Times New Roman" pitchFamily="18" charset="0"/>
              </a:rPr>
              <a:t>Guidelines</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Wednesday</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August</a:t>
            </a:r>
            <a:r>
              <a:rPr lang="en-US" altLang="zh-CN" sz="1100" dirty="0">
                <a:latin typeface="Times New Roman" pitchFamily="18" charset="0"/>
                <a:cs typeface="Times New Roman" pitchFamily="18" charset="0"/>
              </a:rPr>
              <a:t> 22, 2012</a:t>
            </a:r>
          </a:p>
        </p:txBody>
      </p:sp>
    </p:spTree>
    <p:extLst>
      <p:ext uri="{BB962C8B-B14F-4D97-AF65-F5344CB8AC3E}">
        <p14:creationId xmlns:p14="http://schemas.microsoft.com/office/powerpoint/2010/main" val="2953807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854872" y="745534"/>
            <a:ext cx="10295949" cy="4971671"/>
            <a:chOff x="882168" y="786478"/>
            <a:chExt cx="10295949" cy="4971671"/>
          </a:xfrm>
        </p:grpSpPr>
        <p:sp>
          <p:nvSpPr>
            <p:cNvPr id="5" name="Rectangle 14"/>
            <p:cNvSpPr>
              <a:spLocks noChangeArrowheads="1"/>
            </p:cNvSpPr>
            <p:nvPr/>
          </p:nvSpPr>
          <p:spPr bwMode="auto">
            <a:xfrm>
              <a:off x="882168" y="786478"/>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8" y="1052149"/>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以</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作為參照系統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，系統檢測值作為橫坐標</a:t>
              </a:r>
              <a:r>
                <a:rPr lang="en-US" altLang="zh-CN" sz="1000" dirty="0">
                  <a:solidFill>
                    <a:srgbClr val="000000"/>
                  </a:solidFill>
                </a:rPr>
                <a:t>(</a:t>
              </a:r>
              <a:r>
                <a:rPr lang="zh-CN" altLang="en-US" sz="1000" dirty="0">
                  <a:solidFill>
                    <a:srgbClr val="000000"/>
                  </a:solidFill>
                </a:rPr>
                <a:t>自變量</a:t>
              </a:r>
              <a:r>
                <a:rPr lang="en-US" altLang="zh-CN" sz="1000" dirty="0">
                  <a:solidFill>
                    <a:srgbClr val="000000"/>
                  </a:solidFill>
                </a:rPr>
                <a:t>)</a:t>
              </a:r>
              <a:r>
                <a:rPr lang="zh-CN" altLang="en-US" sz="1000" dirty="0">
                  <a:solidFill>
                    <a:srgbClr val="000000"/>
                  </a:solidFill>
                </a:rPr>
                <a:t>，以</a:t>
              </a:r>
              <a:r>
                <a:rPr lang="en-US" altLang="zh-CN" sz="900" i="1" dirty="0">
                  <a:solidFill>
                    <a:srgbClr val="000000"/>
                  </a:solidFill>
                  <a:latin typeface="Times New Roman" pitchFamily="18" charset="0"/>
                  <a:cs typeface="Times New Roman" pitchFamily="18" charset="0"/>
                </a:rPr>
                <a:t>E</a:t>
              </a:r>
              <a:r>
                <a:rPr lang="en-US" altLang="zh-CN" sz="900" dirty="0">
                  <a:solidFill>
                    <a:srgbClr val="000000"/>
                  </a:solidFill>
                </a:rPr>
                <a:t>411</a:t>
              </a:r>
              <a:r>
                <a:rPr lang="zh-CN" altLang="en-US" sz="1000" dirty="0">
                  <a:solidFill>
                    <a:srgbClr val="000000"/>
                  </a:solidFill>
                </a:rPr>
                <a:t>作為驗證系統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，系統檢測值作為縱坐標</a:t>
              </a:r>
              <a:r>
                <a:rPr lang="en-US" altLang="zh-TW" sz="1000" dirty="0">
                  <a:solidFill>
                    <a:srgbClr val="000000"/>
                  </a:solidFill>
                </a:rPr>
                <a:t>(</a:t>
              </a:r>
              <a:r>
                <a:rPr lang="zh-CN" altLang="en-US" sz="1000" dirty="0">
                  <a:solidFill>
                    <a:srgbClr val="000000"/>
                  </a:solidFill>
                </a:rPr>
                <a:t>因</a:t>
              </a:r>
              <a:r>
                <a:rPr lang="zh-TW" altLang="en-US" sz="1000" dirty="0">
                  <a:solidFill>
                    <a:srgbClr val="000000"/>
                  </a:solidFill>
                </a:rPr>
                <a:t>變量</a:t>
              </a:r>
              <a:r>
                <a:rPr lang="en-US" altLang="zh-TW" sz="1000" dirty="0">
                  <a:solidFill>
                    <a:srgbClr val="000000"/>
                  </a:solidFill>
                </a:rPr>
                <a:t>)</a:t>
              </a: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的範圍內作相關分析；</a:t>
              </a:r>
              <a:endParaRPr lang="zh-CN" altLang="en-US" sz="800" dirty="0">
                <a:solidFill>
                  <a:srgbClr val="000000"/>
                </a:solidFill>
                <a:latin typeface="Times New Roman" pitchFamily="18" charset="0"/>
                <a:cs typeface="Times New Roman" pitchFamily="18" charset="0"/>
              </a:endParaRPr>
            </a:p>
          </p:txBody>
        </p:sp>
        <p:grpSp>
          <p:nvGrpSpPr>
            <p:cNvPr id="8" name="组合 7"/>
            <p:cNvGrpSpPr/>
            <p:nvPr/>
          </p:nvGrpSpPr>
          <p:grpSpPr>
            <a:xfrm>
              <a:off x="1122667" y="2616863"/>
              <a:ext cx="9200021" cy="323165"/>
              <a:chOff x="1846907" y="2797923"/>
              <a:chExt cx="9200021" cy="323165"/>
            </a:xfrm>
          </p:grpSpPr>
          <p:sp>
            <p:nvSpPr>
              <p:cNvPr id="20" name="Rectangle 14"/>
              <p:cNvSpPr>
                <a:spLocks noChangeArrowheads="1"/>
              </p:cNvSpPr>
              <p:nvPr/>
            </p:nvSpPr>
            <p:spPr bwMode="auto">
              <a:xfrm>
                <a:off x="1846907" y="2797923"/>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帶入本例的實驗數據計算得到偏倚函數：                                             ；假設</a:t>
                </a:r>
                <a:r>
                  <a:rPr lang="en-US" altLang="zh-CN" sz="800" dirty="0">
                    <a:latin typeface="Times New Roman" pitchFamily="18" charset="0"/>
                    <a:cs typeface="Times New Roman" pitchFamily="18" charset="0"/>
                  </a:rPr>
                  <a:t>MYO</a:t>
                </a:r>
                <a:r>
                  <a:rPr lang="zh-CN" altLang="en-US" sz="1000" dirty="0"/>
                  <a:t>項目女性血清醫學決定水平為</a:t>
                </a:r>
                <a:r>
                  <a:rPr lang="en-US" altLang="zh-CN" sz="1000" dirty="0"/>
                  <a:t>58ng/mL</a:t>
                </a:r>
                <a:r>
                  <a:rPr lang="zh-CN" altLang="en-US" sz="1000" dirty="0"/>
                  <a:t>，帶入方程計算醫學決定水平處的偏倚：</a:t>
                </a:r>
                <a:endParaRPr lang="zh-CN" altLang="en-US" sz="800" dirty="0">
                  <a:latin typeface="Times New Roman" pitchFamily="18" charset="0"/>
                  <a:cs typeface="Times New Roman"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611791981"/>
                  </p:ext>
                </p:extLst>
              </p:nvPr>
            </p:nvGraphicFramePr>
            <p:xfrm>
              <a:off x="4342153" y="2867110"/>
              <a:ext cx="1282700" cy="203200"/>
            </p:xfrm>
            <a:graphic>
              <a:graphicData uri="http://schemas.openxmlformats.org/presentationml/2006/ole">
                <mc:AlternateContent xmlns:mc="http://schemas.openxmlformats.org/markup-compatibility/2006">
                  <mc:Choice xmlns:v="urn:schemas-microsoft-com:vml" Requires="v">
                    <p:oleObj name="Equation" r:id="rId3" imgW="1282680" imgH="203040" progId="Equation.DSMT4">
                      <p:embed/>
                    </p:oleObj>
                  </mc:Choice>
                  <mc:Fallback>
                    <p:oleObj name="Equation" r:id="rId3" imgW="1282680" imgH="203040" progId="Equation.DSMT4">
                      <p:embed/>
                      <p:pic>
                        <p:nvPicPr>
                          <p:cNvPr id="0" name=""/>
                          <p:cNvPicPr/>
                          <p:nvPr/>
                        </p:nvPicPr>
                        <p:blipFill>
                          <a:blip r:embed="rId4"/>
                          <a:stretch>
                            <a:fillRect/>
                          </a:stretch>
                        </p:blipFill>
                        <p:spPr>
                          <a:xfrm>
                            <a:off x="4342153" y="2867110"/>
                            <a:ext cx="1282700" cy="203200"/>
                          </a:xfrm>
                          <a:prstGeom prst="rect">
                            <a:avLst/>
                          </a:prstGeom>
                        </p:spPr>
                      </p:pic>
                    </p:oleObj>
                  </mc:Fallback>
                </mc:AlternateContent>
              </a:graphicData>
            </a:graphic>
          </p:graphicFrame>
        </p:grpSp>
        <p:grpSp>
          <p:nvGrpSpPr>
            <p:cNvPr id="7" name="组合 6"/>
            <p:cNvGrpSpPr/>
            <p:nvPr/>
          </p:nvGrpSpPr>
          <p:grpSpPr>
            <a:xfrm>
              <a:off x="1122667" y="1506229"/>
              <a:ext cx="9200022" cy="900707"/>
              <a:chOff x="1846907" y="1307063"/>
              <a:chExt cx="9200022" cy="900707"/>
            </a:xfrm>
          </p:grpSpPr>
          <p:sp>
            <p:nvSpPr>
              <p:cNvPr id="17" name="Rectangle 14"/>
              <p:cNvSpPr>
                <a:spLocks noChangeArrowheads="1"/>
              </p:cNvSpPr>
              <p:nvPr/>
            </p:nvSpPr>
            <p:spPr bwMode="auto">
              <a:xfrm>
                <a:off x="1846907" y="1595352"/>
                <a:ext cx="92000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                                       ，                                                     ，                                                                                                       ；</a:t>
                </a:r>
                <a:endParaRPr lang="zh-CN" altLang="en-US" sz="800"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77682185"/>
                  </p:ext>
                </p:extLst>
              </p:nvPr>
            </p:nvGraphicFramePr>
            <p:xfrm>
              <a:off x="1920575" y="1653746"/>
              <a:ext cx="1181100" cy="254000"/>
            </p:xfrm>
            <a:graphic>
              <a:graphicData uri="http://schemas.openxmlformats.org/presentationml/2006/ole">
                <mc:AlternateContent xmlns:mc="http://schemas.openxmlformats.org/markup-compatibility/2006">
                  <mc:Choice xmlns:v="urn:schemas-microsoft-com:vml" Requires="v">
                    <p:oleObj name="Equation" r:id="rId5" imgW="1180800" imgH="253800" progId="Equation.DSMT4">
                      <p:embed/>
                    </p:oleObj>
                  </mc:Choice>
                  <mc:Fallback>
                    <p:oleObj name="Equation" r:id="rId5" imgW="1180800" imgH="253800" progId="Equation.DSMT4">
                      <p:embed/>
                      <p:pic>
                        <p:nvPicPr>
                          <p:cNvPr id="0" name=""/>
                          <p:cNvPicPr/>
                          <p:nvPr/>
                        </p:nvPicPr>
                        <p:blipFill>
                          <a:blip r:embed="rId6"/>
                          <a:stretch>
                            <a:fillRect/>
                          </a:stretch>
                        </p:blipFill>
                        <p:spPr>
                          <a:xfrm>
                            <a:off x="1920575" y="1653746"/>
                            <a:ext cx="1181100" cy="2540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90737830"/>
                  </p:ext>
                </p:extLst>
              </p:nvPr>
            </p:nvGraphicFramePr>
            <p:xfrm>
              <a:off x="3536034" y="1307063"/>
              <a:ext cx="1562100" cy="673100"/>
            </p:xfrm>
            <a:graphic>
              <a:graphicData uri="http://schemas.openxmlformats.org/presentationml/2006/ole">
                <mc:AlternateContent xmlns:mc="http://schemas.openxmlformats.org/markup-compatibility/2006">
                  <mc:Choice xmlns:v="urn:schemas-microsoft-com:vml" Requires="v">
                    <p:oleObj name="Equation" r:id="rId7" imgW="1562040" imgH="672840" progId="Equation.DSMT4">
                      <p:embed/>
                    </p:oleObj>
                  </mc:Choice>
                  <mc:Fallback>
                    <p:oleObj name="Equation" r:id="rId7" imgW="1562040" imgH="672840" progId="Equation.DSMT4">
                      <p:embed/>
                      <p:pic>
                        <p:nvPicPr>
                          <p:cNvPr id="0" name=""/>
                          <p:cNvPicPr/>
                          <p:nvPr/>
                        </p:nvPicPr>
                        <p:blipFill>
                          <a:blip r:embed="rId8"/>
                          <a:stretch>
                            <a:fillRect/>
                          </a:stretch>
                        </p:blipFill>
                        <p:spPr>
                          <a:xfrm>
                            <a:off x="3536034" y="1307063"/>
                            <a:ext cx="1562100" cy="6731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14484959"/>
                  </p:ext>
                </p:extLst>
              </p:nvPr>
            </p:nvGraphicFramePr>
            <p:xfrm>
              <a:off x="5591846" y="1471170"/>
              <a:ext cx="3200400" cy="736600"/>
            </p:xfrm>
            <a:graphic>
              <a:graphicData uri="http://schemas.openxmlformats.org/presentationml/2006/ole">
                <mc:AlternateContent xmlns:mc="http://schemas.openxmlformats.org/markup-compatibility/2006">
                  <mc:Choice xmlns:v="urn:schemas-microsoft-com:vml" Requires="v">
                    <p:oleObj name="Equation" r:id="rId9" imgW="3200400" imgH="736560" progId="Equation.DSMT4">
                      <p:embed/>
                    </p:oleObj>
                  </mc:Choice>
                  <mc:Fallback>
                    <p:oleObj name="Equation" r:id="rId9" imgW="3200400" imgH="736560" progId="Equation.DSMT4">
                      <p:embed/>
                      <p:pic>
                        <p:nvPicPr>
                          <p:cNvPr id="0" name=""/>
                          <p:cNvPicPr/>
                          <p:nvPr/>
                        </p:nvPicPr>
                        <p:blipFill>
                          <a:blip r:embed="rId10"/>
                          <a:stretch>
                            <a:fillRect/>
                          </a:stretch>
                        </p:blipFill>
                        <p:spPr>
                          <a:xfrm>
                            <a:off x="5591846" y="1471170"/>
                            <a:ext cx="3200400" cy="736600"/>
                          </a:xfrm>
                          <a:prstGeom prst="rect">
                            <a:avLst/>
                          </a:prstGeom>
                        </p:spPr>
                      </p:pic>
                    </p:oleObj>
                  </mc:Fallback>
                </mc:AlternateContent>
              </a:graphicData>
            </a:graphic>
          </p:graphicFrame>
        </p:grpSp>
        <p:sp>
          <p:nvSpPr>
            <p:cNvPr id="21" name="Rectangle 14"/>
            <p:cNvSpPr>
              <a:spLocks noChangeArrowheads="1"/>
            </p:cNvSpPr>
            <p:nvPr/>
          </p:nvSpPr>
          <p:spPr bwMode="auto">
            <a:xfrm>
              <a:off x="1122666" y="3256883"/>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err="1">
                  <a:latin typeface="Times New Roman" pitchFamily="18" charset="0"/>
                  <a:cs typeface="Times New Roman" pitchFamily="18" charset="0"/>
                </a:rPr>
                <a:t>bias</a:t>
              </a:r>
              <a:r>
                <a:rPr lang="en-US" altLang="zh-CN" sz="900" baseline="-25000" dirty="0" err="1">
                  <a:latin typeface="Times New Roman" pitchFamily="18" charset="0"/>
                  <a:cs typeface="Times New Roman" pitchFamily="18" charset="0"/>
                </a:rPr>
                <a:t>medical</a:t>
              </a:r>
              <a:r>
                <a:rPr lang="en-US" altLang="zh-CN" sz="900" baseline="-25000" dirty="0">
                  <a:latin typeface="Times New Roman" pitchFamily="18" charset="0"/>
                  <a:cs typeface="Times New Roman" pitchFamily="18" charset="0"/>
                </a:rPr>
                <a:t> decision level</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0.003×58 - 0.5235</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  - 0.3478</a:t>
              </a:r>
              <a:r>
                <a:rPr lang="en-US" altLang="zh-CN" sz="900" dirty="0">
                  <a:latin typeface="Times New Roman" pitchFamily="18" charset="0"/>
                  <a:cs typeface="Times New Roman" pitchFamily="18" charset="0"/>
                </a:rPr>
                <a:t>(</a:t>
              </a:r>
              <a:r>
                <a:rPr lang="en-US" altLang="zh-CN" sz="900" dirty="0" err="1">
                  <a:latin typeface="Times New Roman" pitchFamily="18" charset="0"/>
                  <a:cs typeface="Times New Roman" pitchFamily="18" charset="0"/>
                </a:rPr>
                <a:t>ng</a:t>
              </a:r>
              <a:r>
                <a:rPr lang="en-US" altLang="zh-CN" sz="900" dirty="0">
                  <a:latin typeface="Times New Roman" pitchFamily="18" charset="0"/>
                  <a:cs typeface="Times New Roman" pitchFamily="18" charset="0"/>
                </a:rPr>
                <a:t>/mL)</a:t>
              </a:r>
              <a:r>
                <a:rPr lang="zh-CN" altLang="en-US" sz="1000" dirty="0"/>
                <a:t>    ↔    </a:t>
              </a:r>
              <a:r>
                <a:rPr lang="en-US" altLang="zh-CN" sz="1000" dirty="0">
                  <a:latin typeface="Times New Roman" pitchFamily="18" charset="0"/>
                  <a:cs typeface="Times New Roman" pitchFamily="18" charset="0"/>
                </a:rPr>
                <a:t>- </a:t>
              </a:r>
              <a:r>
                <a:rPr lang="en-US" altLang="zh-CN" sz="950" dirty="0">
                  <a:latin typeface="Times New Roman" pitchFamily="18" charset="0"/>
                  <a:cs typeface="Times New Roman" pitchFamily="18" charset="0"/>
                </a:rPr>
                <a:t>0.6 </a:t>
              </a:r>
              <a:r>
                <a:rPr lang="en-US" altLang="zh-CN" sz="950" dirty="0">
                  <a:latin typeface="Times New Roman" pitchFamily="18" charset="0"/>
                  <a:ea typeface="+mn-ea"/>
                  <a:cs typeface="Times New Roman" pitchFamily="18" charset="0"/>
                </a:rPr>
                <a:t>%</a:t>
              </a:r>
              <a:r>
                <a:rPr lang="zh-CN" altLang="en-US" sz="1000" dirty="0">
                  <a:latin typeface="Times New Roman" pitchFamily="18" charset="0"/>
                  <a:cs typeface="Times New Roman" pitchFamily="18" charset="0"/>
                </a:rPr>
                <a:t>  </a:t>
              </a:r>
              <a:r>
                <a:rPr lang="zh-CN" altLang="en-US" sz="1000" dirty="0"/>
                <a:t>；</a:t>
              </a:r>
              <a:endParaRPr lang="zh-CN" altLang="en-US" sz="800" dirty="0">
                <a:latin typeface="Times New Roman" pitchFamily="18" charset="0"/>
                <a:cs typeface="Times New Roman" pitchFamily="18" charset="0"/>
              </a:endParaRPr>
            </a:p>
          </p:txBody>
        </p:sp>
        <p:grpSp>
          <p:nvGrpSpPr>
            <p:cNvPr id="10" name="组合 9"/>
            <p:cNvGrpSpPr/>
            <p:nvPr/>
          </p:nvGrpSpPr>
          <p:grpSpPr>
            <a:xfrm>
              <a:off x="1122665" y="3880490"/>
              <a:ext cx="9200021" cy="673100"/>
              <a:chOff x="1846905" y="3862384"/>
              <a:chExt cx="9200021" cy="673100"/>
            </a:xfrm>
          </p:grpSpPr>
          <p:sp>
            <p:nvSpPr>
              <p:cNvPr id="23" name="Rectangle 14"/>
              <p:cNvSpPr>
                <a:spLocks noChangeArrowheads="1"/>
              </p:cNvSpPr>
              <p:nvPr/>
            </p:nvSpPr>
            <p:spPr bwMode="auto">
              <a:xfrm>
                <a:off x="1846905" y="4150387"/>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本例擬合標準誤差為：                                                                                        ；</a:t>
                </a:r>
                <a:endParaRPr lang="zh-CN" altLang="en-US" sz="800" dirty="0">
                  <a:latin typeface="Times New Roman" pitchFamily="18" charset="0"/>
                  <a:cs typeface="Times New Roman" pitchFamily="18" charset="0"/>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50251291"/>
                  </p:ext>
                </p:extLst>
              </p:nvPr>
            </p:nvGraphicFramePr>
            <p:xfrm>
              <a:off x="3293124" y="3862384"/>
              <a:ext cx="2781300" cy="673100"/>
            </p:xfrm>
            <a:graphic>
              <a:graphicData uri="http://schemas.openxmlformats.org/presentationml/2006/ole">
                <mc:AlternateContent xmlns:mc="http://schemas.openxmlformats.org/markup-compatibility/2006">
                  <mc:Choice xmlns:v="urn:schemas-microsoft-com:vml" Requires="v">
                    <p:oleObj name="Equation" r:id="rId11" imgW="2781000" imgH="672840" progId="Equation.DSMT4">
                      <p:embed/>
                    </p:oleObj>
                  </mc:Choice>
                  <mc:Fallback>
                    <p:oleObj name="Equation" r:id="rId11" imgW="2781000" imgH="672840" progId="Equation.DSMT4">
                      <p:embed/>
                      <p:pic>
                        <p:nvPicPr>
                          <p:cNvPr id="0" name=""/>
                          <p:cNvPicPr/>
                          <p:nvPr/>
                        </p:nvPicPr>
                        <p:blipFill>
                          <a:blip r:embed="rId12"/>
                          <a:stretch>
                            <a:fillRect/>
                          </a:stretch>
                        </p:blipFill>
                        <p:spPr>
                          <a:xfrm>
                            <a:off x="3293124" y="3862384"/>
                            <a:ext cx="2781300" cy="673100"/>
                          </a:xfrm>
                          <a:prstGeom prst="rect">
                            <a:avLst/>
                          </a:prstGeom>
                        </p:spPr>
                      </p:pic>
                    </p:oleObj>
                  </mc:Fallback>
                </mc:AlternateContent>
              </a:graphicData>
            </a:graphic>
          </p:graphicFrame>
        </p:grpSp>
        <p:grpSp>
          <p:nvGrpSpPr>
            <p:cNvPr id="11" name="组合 10"/>
            <p:cNvGrpSpPr/>
            <p:nvPr/>
          </p:nvGrpSpPr>
          <p:grpSpPr>
            <a:xfrm>
              <a:off x="1122664" y="5021549"/>
              <a:ext cx="9200021" cy="736600"/>
              <a:chOff x="1846904" y="5075867"/>
              <a:chExt cx="9200021" cy="736600"/>
            </a:xfrm>
          </p:grpSpPr>
          <p:sp>
            <p:nvSpPr>
              <p:cNvPr id="24" name="Rectangle 14"/>
              <p:cNvSpPr>
                <a:spLocks noChangeArrowheads="1"/>
              </p:cNvSpPr>
              <p:nvPr/>
            </p:nvSpPr>
            <p:spPr bwMode="auto">
              <a:xfrm>
                <a:off x="1846904" y="5197099"/>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                                                                                                                                                                                                                                          ；</a:t>
                </a:r>
                <a:endParaRPr lang="zh-CN" altLang="en-US" sz="800" dirty="0">
                  <a:latin typeface="Times New Roman" pitchFamily="18" charset="0"/>
                  <a:cs typeface="Times New Roman" pitchFamily="18"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1817016759"/>
                  </p:ext>
                </p:extLst>
              </p:nvPr>
            </p:nvGraphicFramePr>
            <p:xfrm>
              <a:off x="2331099" y="5075867"/>
              <a:ext cx="7696200" cy="736600"/>
            </p:xfrm>
            <a:graphic>
              <a:graphicData uri="http://schemas.openxmlformats.org/presentationml/2006/ole">
                <mc:AlternateContent xmlns:mc="http://schemas.openxmlformats.org/markup-compatibility/2006">
                  <mc:Choice xmlns:v="urn:schemas-microsoft-com:vml" Requires="v">
                    <p:oleObj name="Equation" r:id="rId13" imgW="7696080" imgH="736560" progId="Equation.DSMT4">
                      <p:embed/>
                    </p:oleObj>
                  </mc:Choice>
                  <mc:Fallback>
                    <p:oleObj name="Equation" r:id="rId13" imgW="7696080" imgH="736560" progId="Equation.DSMT4">
                      <p:embed/>
                      <p:pic>
                        <p:nvPicPr>
                          <p:cNvPr id="0" name=""/>
                          <p:cNvPicPr/>
                          <p:nvPr/>
                        </p:nvPicPr>
                        <p:blipFill>
                          <a:blip r:embed="rId14"/>
                          <a:stretch>
                            <a:fillRect/>
                          </a:stretch>
                        </p:blipFill>
                        <p:spPr>
                          <a:xfrm>
                            <a:off x="2331099" y="5075867"/>
                            <a:ext cx="7696200" cy="736600"/>
                          </a:xfrm>
                          <a:prstGeom prst="rect">
                            <a:avLst/>
                          </a:prstGeom>
                        </p:spPr>
                      </p:pic>
                    </p:oleObj>
                  </mc:Fallback>
                </mc:AlternateContent>
              </a:graphicData>
            </a:graphic>
          </p:graphicFrame>
        </p:grpSp>
      </p:grpSp>
    </p:spTree>
    <p:extLst>
      <p:ext uri="{BB962C8B-B14F-4D97-AF65-F5344CB8AC3E}">
        <p14:creationId xmlns:p14="http://schemas.microsoft.com/office/powerpoint/2010/main" val="2456719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8" name="组合 7"/>
          <p:cNvGrpSpPr/>
          <p:nvPr/>
        </p:nvGrpSpPr>
        <p:grpSpPr>
          <a:xfrm>
            <a:off x="882168" y="90643"/>
            <a:ext cx="10549270" cy="6056457"/>
            <a:chOff x="882168" y="90643"/>
            <a:chExt cx="10549270" cy="6056457"/>
          </a:xfrm>
        </p:grpSpPr>
        <p:sp>
          <p:nvSpPr>
            <p:cNvPr id="5" name="Rectangle 14"/>
            <p:cNvSpPr>
              <a:spLocks noChangeArrowheads="1"/>
            </p:cNvSpPr>
            <p:nvPr/>
          </p:nvSpPr>
          <p:spPr bwMode="auto">
            <a:xfrm>
              <a:off x="882168" y="686210"/>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9" y="939172"/>
              <a:ext cx="10295948"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以</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作為參照系統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，系統檢測值作為橫坐標</a:t>
              </a:r>
              <a:r>
                <a:rPr lang="en-US" altLang="zh-CN" sz="1000" dirty="0">
                  <a:solidFill>
                    <a:srgbClr val="000000"/>
                  </a:solidFill>
                </a:rPr>
                <a:t>(</a:t>
              </a:r>
              <a:r>
                <a:rPr lang="zh-CN" altLang="en-US" sz="1000" dirty="0">
                  <a:solidFill>
                    <a:srgbClr val="000000"/>
                  </a:solidFill>
                </a:rPr>
                <a:t>自變量</a:t>
              </a:r>
              <a:r>
                <a:rPr lang="en-US" altLang="zh-CN" sz="1000" dirty="0">
                  <a:solidFill>
                    <a:srgbClr val="000000"/>
                  </a:solidFill>
                </a:rPr>
                <a:t>)</a:t>
              </a:r>
              <a:r>
                <a:rPr lang="zh-CN" altLang="en-US" sz="1000" dirty="0">
                  <a:solidFill>
                    <a:srgbClr val="000000"/>
                  </a:solidFill>
                </a:rPr>
                <a:t>，以</a:t>
              </a:r>
              <a:r>
                <a:rPr lang="en-US" altLang="zh-CN" sz="900" i="1" dirty="0">
                  <a:solidFill>
                    <a:srgbClr val="000000"/>
                  </a:solidFill>
                  <a:latin typeface="Times New Roman" pitchFamily="18" charset="0"/>
                  <a:cs typeface="Times New Roman" pitchFamily="18" charset="0"/>
                </a:rPr>
                <a:t>E</a:t>
              </a:r>
              <a:r>
                <a:rPr lang="en-US" altLang="zh-CN" sz="900" dirty="0">
                  <a:solidFill>
                    <a:srgbClr val="000000"/>
                  </a:solidFill>
                </a:rPr>
                <a:t>411</a:t>
              </a:r>
              <a:r>
                <a:rPr lang="zh-CN" altLang="en-US" sz="1000" dirty="0">
                  <a:solidFill>
                    <a:srgbClr val="000000"/>
                  </a:solidFill>
                </a:rPr>
                <a:t>作為驗證系統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，系統檢測值作為縱坐標</a:t>
              </a:r>
              <a:r>
                <a:rPr lang="en-US" altLang="zh-TW" sz="1000" dirty="0">
                  <a:solidFill>
                    <a:srgbClr val="000000"/>
                  </a:solidFill>
                </a:rPr>
                <a:t>(</a:t>
              </a:r>
              <a:r>
                <a:rPr lang="zh-CN" altLang="en-US" sz="1000" dirty="0">
                  <a:solidFill>
                    <a:srgbClr val="000000"/>
                  </a:solidFill>
                </a:rPr>
                <a:t>因</a:t>
              </a:r>
              <a:r>
                <a:rPr lang="zh-TW" altLang="en-US" sz="1000" dirty="0">
                  <a:solidFill>
                    <a:srgbClr val="000000"/>
                  </a:solidFill>
                </a:rPr>
                <a:t>變量</a:t>
              </a:r>
              <a:r>
                <a:rPr lang="en-US" altLang="zh-TW" sz="1000" dirty="0">
                  <a:solidFill>
                    <a:srgbClr val="000000"/>
                  </a:solidFill>
                </a:rPr>
                <a:t>)</a:t>
              </a: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的範圍內作相關分析；</a:t>
              </a:r>
              <a:endParaRPr lang="zh-CN" altLang="en-US" sz="800" dirty="0">
                <a:solidFill>
                  <a:srgbClr val="000000"/>
                </a:solidFill>
                <a:latin typeface="Times New Roman" pitchFamily="18" charset="0"/>
                <a:cs typeface="Times New Roman" pitchFamily="18" charset="0"/>
              </a:endParaRPr>
            </a:p>
          </p:txBody>
        </p:sp>
        <p:grpSp>
          <p:nvGrpSpPr>
            <p:cNvPr id="27" name="组合 26"/>
            <p:cNvGrpSpPr/>
            <p:nvPr/>
          </p:nvGrpSpPr>
          <p:grpSpPr>
            <a:xfrm>
              <a:off x="8544869" y="90643"/>
              <a:ext cx="2886569" cy="533344"/>
              <a:chOff x="8544869" y="85881"/>
              <a:chExt cx="2886569" cy="533344"/>
            </a:xfrm>
          </p:grpSpPr>
          <p:pic>
            <p:nvPicPr>
              <p:cNvPr id="59427"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869" y="85881"/>
                <a:ext cx="2886569" cy="53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21"/>
              <p:cNvSpPr/>
              <p:nvPr/>
            </p:nvSpPr>
            <p:spPr>
              <a:xfrm>
                <a:off x="10790242" y="477666"/>
                <a:ext cx="269081" cy="1214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936760" y="1346139"/>
              <a:ext cx="9904195" cy="4800961"/>
              <a:chOff x="936760" y="1346139"/>
              <a:chExt cx="9904195" cy="4800961"/>
            </a:xfrm>
          </p:grpSpPr>
          <p:pic>
            <p:nvPicPr>
              <p:cNvPr id="798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0371" y="1346139"/>
                <a:ext cx="4590584" cy="21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936760" y="1599452"/>
                <a:ext cx="9904195" cy="4547648"/>
                <a:chOff x="936760" y="1599452"/>
                <a:chExt cx="9904195" cy="4547648"/>
              </a:xfrm>
            </p:grpSpPr>
            <p:pic>
              <p:nvPicPr>
                <p:cNvPr id="727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371" y="3537433"/>
                  <a:ext cx="4590584" cy="2331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4989255" y="1678889"/>
                  <a:ext cx="5850216" cy="4468211"/>
                  <a:chOff x="5002903" y="1665241"/>
                  <a:chExt cx="5850216" cy="4468211"/>
                </a:xfrm>
              </p:grpSpPr>
              <p:sp>
                <p:nvSpPr>
                  <p:cNvPr id="31" name="弧形 30"/>
                  <p:cNvSpPr/>
                  <p:nvPr/>
                </p:nvSpPr>
                <p:spPr>
                  <a:xfrm rot="21220170" flipH="1">
                    <a:off x="5225761" y="4641797"/>
                    <a:ext cx="3335126" cy="1491655"/>
                  </a:xfrm>
                  <a:prstGeom prst="arc">
                    <a:avLst>
                      <a:gd name="adj1" fmla="val 11923009"/>
                      <a:gd name="adj2" fmla="val 21324622"/>
                    </a:avLst>
                  </a:prstGeom>
                  <a:ln>
                    <a:solidFill>
                      <a:schemeClr val="accent1">
                        <a:shade val="95000"/>
                        <a:satMod val="105000"/>
                        <a:alpha val="80000"/>
                      </a:schemeClr>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nvSpPr>
                <p:spPr>
                  <a:xfrm rot="2530497" flipH="1" flipV="1">
                    <a:off x="5002903" y="1665241"/>
                    <a:ext cx="5850216" cy="2668036"/>
                  </a:xfrm>
                  <a:prstGeom prst="arc">
                    <a:avLst>
                      <a:gd name="adj1" fmla="val 13218711"/>
                      <a:gd name="adj2" fmla="val 20948684"/>
                    </a:avLst>
                  </a:prstGeom>
                  <a:ln>
                    <a:solidFill>
                      <a:schemeClr val="accent1">
                        <a:shade val="95000"/>
                        <a:satMod val="105000"/>
                        <a:alpha val="80000"/>
                      </a:schemeClr>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475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6760" y="1599452"/>
                  <a:ext cx="4230579" cy="393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Tree>
    <p:extLst>
      <p:ext uri="{BB962C8B-B14F-4D97-AF65-F5344CB8AC3E}">
        <p14:creationId xmlns:p14="http://schemas.microsoft.com/office/powerpoint/2010/main" val="2436260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2" name="组合 1"/>
          <p:cNvGrpSpPr/>
          <p:nvPr/>
        </p:nvGrpSpPr>
        <p:grpSpPr>
          <a:xfrm>
            <a:off x="673362" y="668104"/>
            <a:ext cx="10504755" cy="5302178"/>
            <a:chOff x="673362" y="668104"/>
            <a:chExt cx="10504755" cy="5302178"/>
          </a:xfrm>
        </p:grpSpPr>
        <p:sp>
          <p:nvSpPr>
            <p:cNvPr id="5" name="Rectangle 14"/>
            <p:cNvSpPr>
              <a:spLocks noChangeArrowheads="1"/>
            </p:cNvSpPr>
            <p:nvPr/>
          </p:nvSpPr>
          <p:spPr bwMode="auto">
            <a:xfrm>
              <a:off x="882168" y="668104"/>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9" y="906479"/>
              <a:ext cx="1029594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680[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的範圍分析驗證系統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與參照系統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的偏倚分佈特點，既</a:t>
              </a:r>
              <a:r>
                <a:rPr lang="en-US" altLang="zh-CN" sz="900" i="1" dirty="0">
                  <a:solidFill>
                    <a:srgbClr val="000000"/>
                  </a:solidFill>
                  <a:latin typeface="Times New Roman" pitchFamily="18" charset="0"/>
                  <a:cs typeface="Times New Roman" pitchFamily="18" charset="0"/>
                </a:rPr>
                <a:t>E</a:t>
              </a:r>
              <a:r>
                <a:rPr lang="en-US" altLang="zh-CN" sz="800" dirty="0">
                  <a:solidFill>
                    <a:srgbClr val="000000"/>
                  </a:solidFill>
                </a:rPr>
                <a:t>411</a:t>
              </a:r>
              <a:r>
                <a:rPr lang="zh-CN" altLang="en-US" sz="1000" dirty="0">
                  <a:solidFill>
                    <a:srgbClr val="000000"/>
                  </a:solidFill>
                </a:rPr>
                <a:t>系統檢測值與</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系統檢測值差值的分佈；</a:t>
              </a:r>
              <a:endParaRPr lang="zh-CN" altLang="en-US" sz="800" dirty="0">
                <a:solidFill>
                  <a:srgbClr val="000000"/>
                </a:solidFill>
                <a:latin typeface="Times New Roman" pitchFamily="18" charset="0"/>
                <a:cs typeface="Times New Roman" pitchFamily="18" charset="0"/>
              </a:endParaRP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2" y="4996262"/>
              <a:ext cx="10161541" cy="97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154" y="1299151"/>
              <a:ext cx="5080375" cy="197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4529" y="1299153"/>
              <a:ext cx="5080375" cy="197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154" y="3274571"/>
              <a:ext cx="1863773" cy="17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54132" y="3274571"/>
              <a:ext cx="1863774" cy="17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26767" y="3274571"/>
              <a:ext cx="1527763" cy="17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07538" y="3274573"/>
              <a:ext cx="1527365" cy="172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7927" y="3274573"/>
              <a:ext cx="1688840" cy="172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4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17906" y="3274573"/>
              <a:ext cx="1689632" cy="172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7229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618771" y="790936"/>
            <a:ext cx="10559346" cy="4519722"/>
            <a:chOff x="618771" y="790936"/>
            <a:chExt cx="10559346" cy="4519722"/>
          </a:xfrm>
        </p:grpSpPr>
        <p:pic>
          <p:nvPicPr>
            <p:cNvPr id="7169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336" y="3588478"/>
              <a:ext cx="1688839" cy="172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793" y="3588478"/>
              <a:ext cx="1689631" cy="172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6021" y="3588478"/>
              <a:ext cx="1863773" cy="172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562" y="3588478"/>
              <a:ext cx="1863773" cy="172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89425" y="3588475"/>
              <a:ext cx="1527365" cy="172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2175" y="3588478"/>
              <a:ext cx="1527365" cy="172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4"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6020" y="1613056"/>
              <a:ext cx="5080771" cy="197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771" y="1613057"/>
              <a:ext cx="5080770" cy="197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882168" y="790936"/>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9" y="1029311"/>
              <a:ext cx="1029594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的範圍分析驗證系統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與參照系統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的偏倚分佈特點，既</a:t>
              </a:r>
              <a:r>
                <a:rPr lang="en-US" altLang="zh-CN" sz="900" i="1" dirty="0">
                  <a:solidFill>
                    <a:srgbClr val="000000"/>
                  </a:solidFill>
                  <a:latin typeface="Times New Roman" pitchFamily="18" charset="0"/>
                  <a:cs typeface="Times New Roman" pitchFamily="18" charset="0"/>
                </a:rPr>
                <a:t>E</a:t>
              </a:r>
              <a:r>
                <a:rPr lang="en-US" altLang="zh-CN" sz="800" dirty="0">
                  <a:solidFill>
                    <a:srgbClr val="000000"/>
                  </a:solidFill>
                </a:rPr>
                <a:t>411</a:t>
              </a:r>
              <a:r>
                <a:rPr lang="zh-CN" altLang="en-US" sz="1000" dirty="0">
                  <a:solidFill>
                    <a:srgbClr val="000000"/>
                  </a:solidFill>
                </a:rPr>
                <a:t>系統檢測值與</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系統檢測值差值的分佈；</a:t>
              </a:r>
              <a:endParaRPr lang="zh-CN" altLang="en-US" sz="8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977480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4" name="组合 3"/>
          <p:cNvGrpSpPr/>
          <p:nvPr/>
        </p:nvGrpSpPr>
        <p:grpSpPr>
          <a:xfrm>
            <a:off x="723542" y="90643"/>
            <a:ext cx="10707896" cy="5797751"/>
            <a:chOff x="723542" y="90643"/>
            <a:chExt cx="10707896" cy="5797751"/>
          </a:xfrm>
        </p:grpSpPr>
        <p:pic>
          <p:nvPicPr>
            <p:cNvPr id="7680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6032" y="1805891"/>
              <a:ext cx="4278308" cy="29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838" y="1805891"/>
              <a:ext cx="4278304" cy="294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882169" y="807946"/>
              <a:ext cx="990807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       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8" y="1145698"/>
              <a:ext cx="9908073"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       計算濃度分佈在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範圍的樣本的</a:t>
              </a:r>
              <a:r>
                <a:rPr lang="en-US" altLang="zh-CN" sz="900" i="1" dirty="0">
                  <a:solidFill>
                    <a:srgbClr val="000000"/>
                  </a:solidFill>
                  <a:latin typeface="Times New Roman" pitchFamily="18" charset="0"/>
                  <a:cs typeface="Times New Roman" pitchFamily="18" charset="0"/>
                </a:rPr>
                <a:t>E</a:t>
              </a:r>
              <a:r>
                <a:rPr lang="en-US" altLang="zh-CN" sz="800" dirty="0">
                  <a:solidFill>
                    <a:srgbClr val="000000"/>
                  </a:solidFill>
                </a:rPr>
                <a:t>411</a:t>
              </a:r>
              <a:r>
                <a:rPr lang="zh-CN" altLang="en-US" sz="1000" dirty="0">
                  <a:solidFill>
                    <a:srgbClr val="000000"/>
                  </a:solidFill>
                </a:rPr>
                <a:t>系統與</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系統之間檢測值的偏差及相對偏差，並以偏差的均值來標示兩系統在這一濃度範圍檢測值的差異，同時根據兩系統檢測偏倚在此範圍的分佈特點估計可接受偏倚的置信區間；</a:t>
              </a:r>
              <a:endParaRPr lang="zh-CN" altLang="en-US" sz="800" dirty="0">
                <a:solidFill>
                  <a:srgbClr val="000000"/>
                </a:solidFill>
                <a:latin typeface="Times New Roman" pitchFamily="18" charset="0"/>
                <a:cs typeface="Times New Roman" pitchFamily="18" charset="0"/>
              </a:endParaRPr>
            </a:p>
          </p:txBody>
        </p:sp>
        <p:grpSp>
          <p:nvGrpSpPr>
            <p:cNvPr id="8" name="组合 7"/>
            <p:cNvGrpSpPr/>
            <p:nvPr/>
          </p:nvGrpSpPr>
          <p:grpSpPr>
            <a:xfrm>
              <a:off x="8544869" y="90643"/>
              <a:ext cx="2886569" cy="533344"/>
              <a:chOff x="8544869" y="85881"/>
              <a:chExt cx="2886569" cy="533344"/>
            </a:xfrm>
          </p:grpSpPr>
          <p:pic>
            <p:nvPicPr>
              <p:cNvPr id="9" name="Picture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4869" y="85881"/>
                <a:ext cx="2886569" cy="53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790242" y="477666"/>
                <a:ext cx="269081" cy="1214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42" y="4914378"/>
              <a:ext cx="10161541" cy="97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0488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2" name="组合 31"/>
          <p:cNvGrpSpPr/>
          <p:nvPr/>
        </p:nvGrpSpPr>
        <p:grpSpPr>
          <a:xfrm>
            <a:off x="1758955" y="107907"/>
            <a:ext cx="9675568" cy="5673145"/>
            <a:chOff x="1758955" y="107907"/>
            <a:chExt cx="9675568" cy="5673145"/>
          </a:xfrm>
        </p:grpSpPr>
        <p:grpSp>
          <p:nvGrpSpPr>
            <p:cNvPr id="27" name="组合 26"/>
            <p:cNvGrpSpPr/>
            <p:nvPr/>
          </p:nvGrpSpPr>
          <p:grpSpPr>
            <a:xfrm>
              <a:off x="8407021" y="107907"/>
              <a:ext cx="3027502" cy="713550"/>
              <a:chOff x="8197204" y="116960"/>
              <a:chExt cx="3164895" cy="841274"/>
            </a:xfrm>
          </p:grpSpPr>
          <p:pic>
            <p:nvPicPr>
              <p:cNvPr id="29" name="Picture 4" descr="C:\Users\dell\Desktop\QQ截图201409201725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7204" y="116960"/>
                <a:ext cx="3164895" cy="5214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descr="C:\Users\dell\Desktop\QQ截图201409201724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6668" y="701867"/>
                <a:ext cx="3155431" cy="2563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组合 30"/>
            <p:cNvGrpSpPr/>
            <p:nvPr/>
          </p:nvGrpSpPr>
          <p:grpSpPr>
            <a:xfrm>
              <a:off x="1758955" y="1036514"/>
              <a:ext cx="8248392" cy="4744538"/>
              <a:chOff x="1758955" y="1036514"/>
              <a:chExt cx="8248392" cy="4744538"/>
            </a:xfrm>
          </p:grpSpPr>
          <p:sp>
            <p:nvSpPr>
              <p:cNvPr id="18" name="Rectangle 14"/>
              <p:cNvSpPr>
                <a:spLocks noChangeArrowheads="1"/>
              </p:cNvSpPr>
              <p:nvPr/>
            </p:nvSpPr>
            <p:spPr bwMode="auto">
              <a:xfrm>
                <a:off x="6537277" y="1389308"/>
                <a:ext cx="3470070" cy="1131079"/>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nSpc>
                    <a:spcPct val="150000"/>
                  </a:lnSpc>
                </a:pPr>
                <a:r>
                  <a:rPr lang="zh-CN" altLang="en-US" sz="900" dirty="0">
                    <a:solidFill>
                      <a:srgbClr val="990000"/>
                    </a:solidFill>
                  </a:rPr>
                  <a:t>右圖為，當假設</a:t>
                </a:r>
                <a:r>
                  <a:rPr lang="en-US" altLang="zh-TW" sz="900" dirty="0">
                    <a:solidFill>
                      <a:srgbClr val="990000"/>
                    </a:solidFill>
                    <a:latin typeface="Times New Roman" pitchFamily="18" charset="0"/>
                    <a:cs typeface="Times New Roman" pitchFamily="18" charset="0"/>
                  </a:rPr>
                  <a:t>Ⅰ</a:t>
                </a:r>
                <a:r>
                  <a:rPr lang="zh-TW" altLang="en-US" sz="900" dirty="0">
                    <a:solidFill>
                      <a:srgbClr val="990000"/>
                    </a:solidFill>
                  </a:rPr>
                  <a:t>型錯誤</a:t>
                </a:r>
                <a:r>
                  <a:rPr lang="zh-CN" altLang="en-US" sz="900" dirty="0">
                    <a:solidFill>
                      <a:srgbClr val="990000"/>
                    </a:solidFill>
                  </a:rPr>
                  <a:t>接受水準訂立為</a:t>
                </a:r>
                <a:r>
                  <a:rPr lang="en-US" altLang="zh-CN" sz="850" dirty="0">
                    <a:solidFill>
                      <a:srgbClr val="990000"/>
                    </a:solidFill>
                    <a:latin typeface="Times New Roman" pitchFamily="18" charset="0"/>
                    <a:cs typeface="Times New Roman" pitchFamily="18" charset="0"/>
                  </a:rPr>
                  <a:t>0.05</a:t>
                </a:r>
                <a:r>
                  <a:rPr lang="zh-CN" altLang="en-US" sz="900" dirty="0">
                    <a:solidFill>
                      <a:srgbClr val="990000"/>
                    </a:solidFill>
                  </a:rPr>
                  <a:t>時</a:t>
                </a:r>
                <a:r>
                  <a:rPr lang="en-US" altLang="zh-CN"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α</a:t>
                </a:r>
                <a:r>
                  <a:rPr lang="en-US" altLang="zh-TW" sz="800" dirty="0">
                    <a:solidFill>
                      <a:srgbClr val="990000"/>
                    </a:solidFill>
                    <a:latin typeface="Times New Roman" pitchFamily="18" charset="0"/>
                    <a:cs typeface="Times New Roman" pitchFamily="18" charset="0"/>
                  </a:rPr>
                  <a:t>=0.05</a:t>
                </a:r>
                <a:r>
                  <a:rPr lang="en-US" altLang="zh-CN" sz="800" dirty="0">
                    <a:solidFill>
                      <a:srgbClr val="990000"/>
                    </a:solidFill>
                    <a:latin typeface="Times New Roman" pitchFamily="18" charset="0"/>
                    <a:cs typeface="Times New Roman" pitchFamily="18" charset="0"/>
                  </a:rPr>
                  <a:t>)</a:t>
                </a:r>
                <a:r>
                  <a:rPr lang="zh-TW" altLang="en-US" sz="900" dirty="0">
                    <a:solidFill>
                      <a:srgbClr val="990000"/>
                    </a:solidFill>
                  </a:rPr>
                  <a:t>，</a:t>
                </a:r>
                <a:r>
                  <a:rPr lang="zh-CN" altLang="en-US" sz="900" dirty="0">
                    <a:solidFill>
                      <a:srgbClr val="990000"/>
                    </a:solidFill>
                  </a:rPr>
                  <a:t>樣本含量分別為</a:t>
                </a:r>
                <a:r>
                  <a:rPr lang="en-US" altLang="zh-CN" sz="800" dirty="0">
                    <a:solidFill>
                      <a:srgbClr val="990000"/>
                    </a:solidFill>
                    <a:latin typeface="Times New Roman" pitchFamily="18" charset="0"/>
                    <a:cs typeface="Times New Roman" pitchFamily="18" charset="0"/>
                  </a:rPr>
                  <a:t>10(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=10)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20(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=20)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50(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=50)</a:t>
                </a:r>
                <a:r>
                  <a:rPr lang="zh-CN" altLang="en-US" sz="900" dirty="0">
                    <a:solidFill>
                      <a:srgbClr val="990000"/>
                    </a:solidFill>
                  </a:rPr>
                  <a:t>時，各自的檢出功效曲線；橫坐標為效應量</a:t>
                </a:r>
                <a:r>
                  <a:rPr lang="en-US" altLang="zh-CN" sz="800" dirty="0">
                    <a:solidFill>
                      <a:srgbClr val="990000"/>
                    </a:solidFill>
                    <a:latin typeface="Times New Roman" pitchFamily="18" charset="0"/>
                    <a:cs typeface="Times New Roman" pitchFamily="18" charset="0"/>
                  </a:rPr>
                  <a:t>(</a:t>
                </a:r>
                <a:r>
                  <a:rPr lang="en-US" altLang="zh-CN" sz="800" i="1" dirty="0">
                    <a:solidFill>
                      <a:srgbClr val="990000"/>
                    </a:solidFill>
                    <a:latin typeface="Times New Roman" pitchFamily="18" charset="0"/>
                    <a:cs typeface="Times New Roman" pitchFamily="18" charset="0"/>
                  </a:rPr>
                  <a:t>effect </a:t>
                </a:r>
                <a:r>
                  <a:rPr lang="en-US" altLang="zh-CN" sz="800" i="1" dirty="0" err="1">
                    <a:solidFill>
                      <a:srgbClr val="990000"/>
                    </a:solidFill>
                    <a:latin typeface="Times New Roman" pitchFamily="18" charset="0"/>
                    <a:cs typeface="Times New Roman" pitchFamily="18" charset="0"/>
                  </a:rPr>
                  <a:t>size</a:t>
                </a:r>
                <a:r>
                  <a:rPr lang="en-US" altLang="zh-CN" sz="800" dirty="0" err="1">
                    <a:solidFill>
                      <a:srgbClr val="990000"/>
                    </a:solidFill>
                    <a:latin typeface="Times New Roman" pitchFamily="18" charset="0"/>
                    <a:cs typeface="Times New Roman" pitchFamily="18" charset="0"/>
                  </a:rPr>
                  <a:t>,</a:t>
                </a:r>
                <a:r>
                  <a:rPr lang="en-US" altLang="zh-CN" sz="800" i="1" dirty="0" err="1">
                    <a:solidFill>
                      <a:srgbClr val="990000"/>
                    </a:solidFill>
                    <a:latin typeface="Times New Roman" pitchFamily="18" charset="0"/>
                    <a:cs typeface="Times New Roman" pitchFamily="18" charset="0"/>
                  </a:rPr>
                  <a:t>ES</a:t>
                </a:r>
                <a:r>
                  <a:rPr lang="en-US" altLang="zh-CN" sz="800" dirty="0">
                    <a:solidFill>
                      <a:srgbClr val="990000"/>
                    </a:solidFill>
                    <a:latin typeface="Times New Roman" pitchFamily="18" charset="0"/>
                    <a:cs typeface="Times New Roman" pitchFamily="18" charset="0"/>
                  </a:rPr>
                  <a:t>)</a:t>
                </a:r>
                <a:r>
                  <a:rPr lang="zh-CN" altLang="en-US" sz="900" dirty="0">
                    <a:solidFill>
                      <a:srgbClr val="990000"/>
                    </a:solidFill>
                  </a:rPr>
                  <a:t>，縱坐標為</a:t>
                </a:r>
                <a:r>
                  <a:rPr lang="en-US" altLang="zh-CN" sz="900" dirty="0">
                    <a:solidFill>
                      <a:srgbClr val="990000"/>
                    </a:solidFill>
                    <a:latin typeface="Times New Roman" pitchFamily="18" charset="0"/>
                    <a:cs typeface="Times New Roman" pitchFamily="18" charset="0"/>
                  </a:rPr>
                  <a:t>Ⅱ</a:t>
                </a:r>
                <a:r>
                  <a:rPr lang="zh-CN" altLang="en-US" sz="900" dirty="0">
                    <a:solidFill>
                      <a:srgbClr val="990000"/>
                    </a:solidFill>
                  </a:rPr>
                  <a:t>型錯誤概率</a:t>
                </a:r>
                <a:r>
                  <a:rPr lang="en-US" altLang="zh-CN" sz="800" dirty="0">
                    <a:solidFill>
                      <a:srgbClr val="990000"/>
                    </a:solidFill>
                    <a:latin typeface="Times New Roman" pitchFamily="18" charset="0"/>
                    <a:cs typeface="Times New Roman" pitchFamily="18" charset="0"/>
                  </a:rPr>
                  <a:t>(</a:t>
                </a:r>
                <a:r>
                  <a:rPr lang="el-GR" altLang="zh-CN" sz="800" i="1" dirty="0">
                    <a:solidFill>
                      <a:srgbClr val="990000"/>
                    </a:solidFill>
                    <a:latin typeface="Times New Roman" pitchFamily="18" charset="0"/>
                    <a:cs typeface="Times New Roman" pitchFamily="18" charset="0"/>
                  </a:rPr>
                  <a:t>β</a:t>
                </a:r>
                <a:r>
                  <a:rPr lang="en-US" altLang="zh-CN" sz="800" dirty="0">
                    <a:solidFill>
                      <a:srgbClr val="990000"/>
                    </a:solidFill>
                    <a:latin typeface="Times New Roman" pitchFamily="18" charset="0"/>
                    <a:cs typeface="Times New Roman" pitchFamily="18" charset="0"/>
                  </a:rPr>
                  <a:t>)</a:t>
                </a:r>
                <a:r>
                  <a:rPr lang="zh-CN" altLang="en-US" sz="900" dirty="0">
                    <a:solidFill>
                      <a:srgbClr val="990000"/>
                    </a:solidFill>
                  </a:rPr>
                  <a:t>，</a:t>
                </a:r>
                <a:r>
                  <a:rPr lang="zh-TW" altLang="en-US" sz="900" dirty="0">
                    <a:solidFill>
                      <a:srgbClr val="990000"/>
                    </a:solidFill>
                  </a:rPr>
                  <a:t>統計上將</a:t>
                </a:r>
                <a:r>
                  <a:rPr lang="en-US" altLang="zh-TW" sz="800" i="1" dirty="0">
                    <a:solidFill>
                      <a:srgbClr val="990000"/>
                    </a:solidFill>
                    <a:latin typeface="Times New Roman" pitchFamily="18" charset="0"/>
                    <a:cs typeface="Times New Roman" pitchFamily="18" charset="0"/>
                  </a:rPr>
                  <a:t>1</a:t>
                </a:r>
                <a:r>
                  <a:rPr lang="en-US" altLang="zh-TW"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β</a:t>
                </a:r>
                <a:r>
                  <a:rPr lang="zh-TW" altLang="en-US" sz="900" dirty="0">
                    <a:solidFill>
                      <a:srgbClr val="990000"/>
                    </a:solidFill>
                  </a:rPr>
                  <a:t>稱為檢驗效能</a:t>
                </a:r>
                <a:r>
                  <a:rPr lang="zh-CN" altLang="en-US" sz="900" dirty="0">
                    <a:solidFill>
                      <a:srgbClr val="990000"/>
                    </a:solidFill>
                  </a:rPr>
                  <a:t>；從右圖可看出，檢出功效隨著樣本含量的增加而增大，所以若想增大檢出效能可以通過增加樣本含量來實現。</a:t>
                </a:r>
              </a:p>
            </p:txBody>
          </p:sp>
          <p:sp>
            <p:nvSpPr>
              <p:cNvPr id="14" name="Rectangle 14"/>
              <p:cNvSpPr>
                <a:spLocks noChangeArrowheads="1"/>
              </p:cNvSpPr>
              <p:nvPr/>
            </p:nvSpPr>
            <p:spPr bwMode="auto">
              <a:xfrm>
                <a:off x="2060810" y="4473186"/>
                <a:ext cx="3125337" cy="715581"/>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a:lnSpc>
                    <a:spcPct val="150000"/>
                  </a:lnSpc>
                </a:pPr>
                <a:r>
                  <a:rPr lang="zh-CN" altLang="en-US" sz="900" dirty="0">
                    <a:solidFill>
                      <a:srgbClr val="990000"/>
                    </a:solidFill>
                  </a:rPr>
                  <a:t>左圖為</a:t>
                </a:r>
                <a:r>
                  <a:rPr lang="en-US" altLang="zh-TW" sz="900" dirty="0">
                    <a:solidFill>
                      <a:srgbClr val="990000"/>
                    </a:solidFill>
                    <a:latin typeface="Times New Roman" pitchFamily="18" charset="0"/>
                    <a:cs typeface="Times New Roman" pitchFamily="18" charset="0"/>
                  </a:rPr>
                  <a:t>Ⅰ</a:t>
                </a:r>
                <a:r>
                  <a:rPr lang="zh-TW" altLang="en-US" sz="900" dirty="0">
                    <a:solidFill>
                      <a:srgbClr val="990000"/>
                    </a:solidFill>
                  </a:rPr>
                  <a:t>型錯誤</a:t>
                </a:r>
                <a:r>
                  <a:rPr lang="zh-CN" altLang="en-US" sz="900" dirty="0">
                    <a:solidFill>
                      <a:srgbClr val="990000"/>
                    </a:solidFill>
                  </a:rPr>
                  <a:t>接受水準為</a:t>
                </a:r>
                <a:r>
                  <a:rPr lang="en-US" altLang="zh-CN" sz="850" dirty="0">
                    <a:solidFill>
                      <a:srgbClr val="990000"/>
                    </a:solidFill>
                    <a:latin typeface="Times New Roman" pitchFamily="18" charset="0"/>
                    <a:cs typeface="Times New Roman" pitchFamily="18" charset="0"/>
                  </a:rPr>
                  <a:t>0.01</a:t>
                </a:r>
                <a:r>
                  <a:rPr lang="zh-CN" altLang="en-US" sz="900" dirty="0">
                    <a:solidFill>
                      <a:srgbClr val="990000"/>
                    </a:solidFill>
                  </a:rPr>
                  <a:t>時</a:t>
                </a:r>
                <a:r>
                  <a:rPr lang="en-US" altLang="zh-CN"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α</a:t>
                </a:r>
                <a:r>
                  <a:rPr lang="en-US" altLang="zh-TW" sz="800" dirty="0">
                    <a:solidFill>
                      <a:srgbClr val="990000"/>
                    </a:solidFill>
                    <a:latin typeface="Times New Roman" pitchFamily="18" charset="0"/>
                    <a:cs typeface="Times New Roman" pitchFamily="18" charset="0"/>
                  </a:rPr>
                  <a:t>=0.01</a:t>
                </a:r>
                <a:r>
                  <a:rPr lang="en-US" altLang="zh-CN" sz="800" dirty="0">
                    <a:solidFill>
                      <a:srgbClr val="990000"/>
                    </a:solidFill>
                    <a:latin typeface="Times New Roman" pitchFamily="18" charset="0"/>
                    <a:cs typeface="Times New Roman" pitchFamily="18" charset="0"/>
                  </a:rPr>
                  <a:t>)</a:t>
                </a:r>
                <a:r>
                  <a:rPr lang="zh-TW" altLang="en-US" sz="900" dirty="0">
                    <a:solidFill>
                      <a:srgbClr val="990000"/>
                    </a:solidFill>
                  </a:rPr>
                  <a:t>，</a:t>
                </a:r>
                <a:r>
                  <a:rPr lang="zh-CN" altLang="en-US" sz="900" dirty="0">
                    <a:solidFill>
                      <a:srgbClr val="990000"/>
                    </a:solidFill>
                  </a:rPr>
                  <a:t>樣本含量為</a:t>
                </a:r>
                <a:r>
                  <a:rPr lang="en-US" altLang="zh-CN" sz="800" dirty="0">
                    <a:solidFill>
                      <a:srgbClr val="990000"/>
                    </a:solidFill>
                    <a:latin typeface="Times New Roman" pitchFamily="18" charset="0"/>
                    <a:cs typeface="Times New Roman" pitchFamily="18" charset="0"/>
                  </a:rPr>
                  <a:t>10(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=10)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20(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=20)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50(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=50)</a:t>
                </a:r>
                <a:r>
                  <a:rPr lang="zh-CN" altLang="en-US" sz="900" dirty="0">
                    <a:solidFill>
                      <a:srgbClr val="990000"/>
                    </a:solidFill>
                  </a:rPr>
                  <a:t>時各自的檢出功效曲線；對比兩圖可看出，檢出功效隨著</a:t>
                </a:r>
                <a:r>
                  <a:rPr lang="en-US" altLang="zh-TW" sz="900" dirty="0">
                    <a:solidFill>
                      <a:srgbClr val="990000"/>
                    </a:solidFill>
                    <a:latin typeface="Times New Roman" pitchFamily="18" charset="0"/>
                    <a:cs typeface="Times New Roman" pitchFamily="18" charset="0"/>
                  </a:rPr>
                  <a:t>Ⅰ</a:t>
                </a:r>
                <a:r>
                  <a:rPr lang="zh-TW" altLang="en-US" sz="900" dirty="0">
                    <a:solidFill>
                      <a:srgbClr val="990000"/>
                    </a:solidFill>
                  </a:rPr>
                  <a:t>型錯誤</a:t>
                </a:r>
                <a:r>
                  <a:rPr lang="zh-CN" altLang="en-US" sz="900" dirty="0">
                    <a:solidFill>
                      <a:srgbClr val="990000"/>
                    </a:solidFill>
                  </a:rPr>
                  <a:t>概率</a:t>
                </a:r>
                <a:r>
                  <a:rPr lang="en-US" altLang="zh-CN"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α</a:t>
                </a:r>
                <a:r>
                  <a:rPr lang="en-US" altLang="zh-TW" sz="800" dirty="0">
                    <a:solidFill>
                      <a:srgbClr val="990000"/>
                    </a:solidFill>
                    <a:latin typeface="Times New Roman" pitchFamily="18" charset="0"/>
                    <a:cs typeface="Times New Roman" pitchFamily="18" charset="0"/>
                  </a:rPr>
                  <a:t>)</a:t>
                </a:r>
                <a:r>
                  <a:rPr lang="zh-CN" altLang="en-US" sz="900" dirty="0">
                    <a:solidFill>
                      <a:srgbClr val="990000"/>
                    </a:solidFill>
                  </a:rPr>
                  <a:t>的減小而下降。</a:t>
                </a:r>
              </a:p>
            </p:txBody>
          </p:sp>
          <p:pic>
            <p:nvPicPr>
              <p:cNvPr id="23" name="Picture 2" descr="C:\Users\dell\Desktop\QQ截图2014092017202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8955" y="1036514"/>
                <a:ext cx="3555542" cy="30186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dell\Desktop\QQ截图20140920172209.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1804" y="2762386"/>
                <a:ext cx="3555542" cy="301866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箭头连接符 20"/>
              <p:cNvCxnSpPr>
                <a:endCxn id="18" idx="1"/>
              </p:cNvCxnSpPr>
              <p:nvPr/>
            </p:nvCxnSpPr>
            <p:spPr>
              <a:xfrm flipV="1">
                <a:off x="5684292" y="1954848"/>
                <a:ext cx="852985" cy="126436"/>
              </a:xfrm>
              <a:prstGeom prst="straightConnector1">
                <a:avLst/>
              </a:prstGeom>
              <a:ln w="6350">
                <a:solidFill>
                  <a:schemeClr val="accent2">
                    <a:lumMod val="60000"/>
                    <a:lumOff val="40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4" idx="3"/>
              </p:cNvCxnSpPr>
              <p:nvPr/>
            </p:nvCxnSpPr>
            <p:spPr>
              <a:xfrm flipV="1">
                <a:off x="5186147" y="4721959"/>
                <a:ext cx="938285" cy="109018"/>
              </a:xfrm>
              <a:prstGeom prst="straightConnector1">
                <a:avLst/>
              </a:prstGeom>
              <a:ln w="6350">
                <a:solidFill>
                  <a:schemeClr val="accent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04390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1785716" y="61803"/>
            <a:ext cx="9654882" cy="5541760"/>
            <a:chOff x="1785716" y="61803"/>
            <a:chExt cx="9654882" cy="5541760"/>
          </a:xfrm>
        </p:grpSpPr>
        <p:grpSp>
          <p:nvGrpSpPr>
            <p:cNvPr id="2" name="组合 1"/>
            <p:cNvGrpSpPr/>
            <p:nvPr/>
          </p:nvGrpSpPr>
          <p:grpSpPr>
            <a:xfrm>
              <a:off x="1785716" y="891637"/>
              <a:ext cx="8796109" cy="4711926"/>
              <a:chOff x="1785716" y="891637"/>
              <a:chExt cx="8796109" cy="4711926"/>
            </a:xfrm>
          </p:grpSpPr>
          <p:pic>
            <p:nvPicPr>
              <p:cNvPr id="819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062" y="4455456"/>
                <a:ext cx="2957969" cy="114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460" y="4455456"/>
                <a:ext cx="2957968" cy="114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4465" y="2984701"/>
                <a:ext cx="7503499" cy="131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465" y="1554949"/>
                <a:ext cx="7503499" cy="131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4"/>
              <p:cNvSpPr>
                <a:spLocks noChangeArrowheads="1"/>
              </p:cNvSpPr>
              <p:nvPr/>
            </p:nvSpPr>
            <p:spPr bwMode="auto">
              <a:xfrm>
                <a:off x="1785716" y="891637"/>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1785716" y="1116356"/>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grpSp>
          <p:nvGrpSpPr>
            <p:cNvPr id="12" name="组合 11"/>
            <p:cNvGrpSpPr/>
            <p:nvPr/>
          </p:nvGrpSpPr>
          <p:grpSpPr>
            <a:xfrm>
              <a:off x="8446886" y="61803"/>
              <a:ext cx="2993712" cy="658708"/>
              <a:chOff x="8446886" y="61803"/>
              <a:chExt cx="2993712" cy="658708"/>
            </a:xfrm>
          </p:grpSpPr>
          <p:pic>
            <p:nvPicPr>
              <p:cNvPr id="809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6886" y="61803"/>
                <a:ext cx="2993712" cy="65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 10"/>
              <p:cNvSpPr/>
              <p:nvPr/>
            </p:nvSpPr>
            <p:spPr>
              <a:xfrm>
                <a:off x="10832307" y="433861"/>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834688" y="583865"/>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561519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13" name="组合 12"/>
          <p:cNvGrpSpPr/>
          <p:nvPr/>
        </p:nvGrpSpPr>
        <p:grpSpPr>
          <a:xfrm>
            <a:off x="1885299" y="61803"/>
            <a:ext cx="9555299" cy="5658694"/>
            <a:chOff x="1885299" y="61803"/>
            <a:chExt cx="9555299" cy="5658694"/>
          </a:xfrm>
        </p:grpSpPr>
        <p:grpSp>
          <p:nvGrpSpPr>
            <p:cNvPr id="12" name="组合 11"/>
            <p:cNvGrpSpPr/>
            <p:nvPr/>
          </p:nvGrpSpPr>
          <p:grpSpPr>
            <a:xfrm>
              <a:off x="8446886" y="61803"/>
              <a:ext cx="2993712" cy="658708"/>
              <a:chOff x="8446886" y="61803"/>
              <a:chExt cx="2993712" cy="658708"/>
            </a:xfrm>
          </p:grpSpPr>
          <p:pic>
            <p:nvPicPr>
              <p:cNvPr id="809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886" y="61803"/>
                <a:ext cx="2993712" cy="65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 10"/>
              <p:cNvSpPr/>
              <p:nvPr/>
            </p:nvSpPr>
            <p:spPr>
              <a:xfrm>
                <a:off x="10832307" y="433861"/>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834688" y="583865"/>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1885299" y="819213"/>
              <a:ext cx="8796109" cy="4901284"/>
              <a:chOff x="1885299" y="819213"/>
              <a:chExt cx="8796109" cy="4901284"/>
            </a:xfrm>
          </p:grpSpPr>
          <p:sp>
            <p:nvSpPr>
              <p:cNvPr id="7" name="Rectangle 14"/>
              <p:cNvSpPr>
                <a:spLocks noChangeArrowheads="1"/>
              </p:cNvSpPr>
              <p:nvPr/>
            </p:nvSpPr>
            <p:spPr bwMode="auto">
              <a:xfrm>
                <a:off x="1885299" y="819213"/>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1885299" y="1043932"/>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nvGrpSpPr>
              <p:cNvPr id="5" name="组合 4"/>
              <p:cNvGrpSpPr/>
              <p:nvPr/>
            </p:nvGrpSpPr>
            <p:grpSpPr>
              <a:xfrm>
                <a:off x="2349435" y="1394484"/>
                <a:ext cx="6921303" cy="2126016"/>
                <a:chOff x="2349435" y="1394484"/>
                <a:chExt cx="6921303" cy="2126016"/>
              </a:xfrm>
            </p:grpSpPr>
            <p:pic>
              <p:nvPicPr>
                <p:cNvPr id="82957"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2096" y="1641003"/>
                  <a:ext cx="6888642" cy="1879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4"/>
                <p:cNvSpPr>
                  <a:spLocks noChangeArrowheads="1"/>
                </p:cNvSpPr>
                <p:nvPr/>
              </p:nvSpPr>
              <p:spPr bwMode="auto">
                <a:xfrm>
                  <a:off x="2349435" y="1394484"/>
                  <a:ext cx="6206087"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促卵泡生成素</a:t>
                  </a:r>
                  <a:r>
                    <a:rPr lang="en-US" altLang="zh-CN" sz="700" dirty="0">
                      <a:solidFill>
                        <a:srgbClr val="000000"/>
                      </a:solidFill>
                    </a:rPr>
                    <a:t>(</a:t>
                  </a:r>
                  <a:r>
                    <a:rPr lang="en-US" altLang="zh-CN" sz="700" i="1" dirty="0">
                      <a:solidFill>
                        <a:srgbClr val="000000"/>
                      </a:solidFill>
                      <a:latin typeface="Times New Roman" pitchFamily="18" charset="0"/>
                      <a:cs typeface="Times New Roman" pitchFamily="18" charset="0"/>
                    </a:rPr>
                    <a:t>follicle-stimulating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nvGrpSpPr>
              <p:cNvPr id="4" name="组合 3"/>
              <p:cNvGrpSpPr/>
              <p:nvPr/>
            </p:nvGrpSpPr>
            <p:grpSpPr>
              <a:xfrm>
                <a:off x="2349435" y="3590206"/>
                <a:ext cx="6921303" cy="2130291"/>
                <a:chOff x="2349435" y="3590206"/>
                <a:chExt cx="6921303" cy="2130291"/>
              </a:xfrm>
            </p:grpSpPr>
            <p:pic>
              <p:nvPicPr>
                <p:cNvPr id="82959"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2096" y="3841003"/>
                  <a:ext cx="6888642" cy="187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4"/>
                <p:cNvSpPr>
                  <a:spLocks noChangeArrowheads="1"/>
                </p:cNvSpPr>
                <p:nvPr/>
              </p:nvSpPr>
              <p:spPr bwMode="auto">
                <a:xfrm>
                  <a:off x="2349435" y="3590206"/>
                  <a:ext cx="6206087"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grpSp>
    </p:spTree>
    <p:extLst>
      <p:ext uri="{BB962C8B-B14F-4D97-AF65-F5344CB8AC3E}">
        <p14:creationId xmlns:p14="http://schemas.microsoft.com/office/powerpoint/2010/main" val="1930559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14" name="组合 13"/>
          <p:cNvGrpSpPr/>
          <p:nvPr/>
        </p:nvGrpSpPr>
        <p:grpSpPr>
          <a:xfrm>
            <a:off x="1821832" y="657396"/>
            <a:ext cx="8796109" cy="5214349"/>
            <a:chOff x="1821832" y="657396"/>
            <a:chExt cx="8796109" cy="5214349"/>
          </a:xfrm>
        </p:grpSpPr>
        <p:sp>
          <p:nvSpPr>
            <p:cNvPr id="7" name="Rectangle 14"/>
            <p:cNvSpPr>
              <a:spLocks noChangeArrowheads="1"/>
            </p:cNvSpPr>
            <p:nvPr/>
          </p:nvSpPr>
          <p:spPr bwMode="auto">
            <a:xfrm>
              <a:off x="1821832" y="657396"/>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1821832" y="882115"/>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nvGrpSpPr>
            <p:cNvPr id="11" name="组合 10"/>
            <p:cNvGrpSpPr/>
            <p:nvPr/>
          </p:nvGrpSpPr>
          <p:grpSpPr>
            <a:xfrm>
              <a:off x="1878679" y="1141000"/>
              <a:ext cx="8012692" cy="2358740"/>
              <a:chOff x="1878679" y="1141000"/>
              <a:chExt cx="8012692" cy="235874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024" y="1394132"/>
                <a:ext cx="4006346" cy="21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680" y="1394132"/>
                <a:ext cx="4006346" cy="21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4"/>
              <p:cNvSpPr>
                <a:spLocks noChangeArrowheads="1"/>
              </p:cNvSpPr>
              <p:nvPr/>
            </p:nvSpPr>
            <p:spPr bwMode="auto">
              <a:xfrm>
                <a:off x="1878679" y="1141000"/>
                <a:ext cx="8012692"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促卵泡生成素</a:t>
                </a:r>
                <a:r>
                  <a:rPr lang="en-US" altLang="zh-CN" sz="700" dirty="0">
                    <a:solidFill>
                      <a:srgbClr val="000000"/>
                    </a:solidFill>
                  </a:rPr>
                  <a:t>(</a:t>
                </a:r>
                <a:r>
                  <a:rPr lang="en-US" altLang="zh-CN" sz="700" i="1" dirty="0">
                    <a:solidFill>
                      <a:srgbClr val="000000"/>
                    </a:solidFill>
                    <a:latin typeface="Times New Roman" pitchFamily="18" charset="0"/>
                    <a:cs typeface="Times New Roman" pitchFamily="18" charset="0"/>
                  </a:rPr>
                  <a:t>follicle-stimulating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nvGrpSpPr>
            <p:cNvPr id="12" name="组合 11"/>
            <p:cNvGrpSpPr/>
            <p:nvPr/>
          </p:nvGrpSpPr>
          <p:grpSpPr>
            <a:xfrm>
              <a:off x="1878679" y="3522061"/>
              <a:ext cx="8012692" cy="2349684"/>
              <a:chOff x="1878679" y="3522061"/>
              <a:chExt cx="8012692" cy="2349684"/>
            </a:xfrm>
          </p:grpSpPr>
          <p:pic>
            <p:nvPicPr>
              <p:cNvPr id="839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5024" y="3766137"/>
                <a:ext cx="4006346" cy="21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680" y="3766137"/>
                <a:ext cx="4006346" cy="2105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4"/>
              <p:cNvSpPr>
                <a:spLocks noChangeArrowheads="1"/>
              </p:cNvSpPr>
              <p:nvPr/>
            </p:nvSpPr>
            <p:spPr bwMode="auto">
              <a:xfrm>
                <a:off x="1878679" y="3522061"/>
                <a:ext cx="8012692"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1587920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9" name="组合 8"/>
          <p:cNvGrpSpPr/>
          <p:nvPr/>
        </p:nvGrpSpPr>
        <p:grpSpPr>
          <a:xfrm>
            <a:off x="421145" y="630237"/>
            <a:ext cx="10645240" cy="5215218"/>
            <a:chOff x="421145" y="630237"/>
            <a:chExt cx="10645240" cy="5215218"/>
          </a:xfrm>
        </p:grpSpPr>
        <p:sp>
          <p:nvSpPr>
            <p:cNvPr id="7" name="Rectangle 14"/>
            <p:cNvSpPr>
              <a:spLocks noChangeArrowheads="1"/>
            </p:cNvSpPr>
            <p:nvPr/>
          </p:nvSpPr>
          <p:spPr bwMode="auto">
            <a:xfrm>
              <a:off x="436723" y="630237"/>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436723" y="854956"/>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nvGrpSpPr>
            <p:cNvPr id="6" name="组合 5"/>
            <p:cNvGrpSpPr/>
            <p:nvPr/>
          </p:nvGrpSpPr>
          <p:grpSpPr>
            <a:xfrm>
              <a:off x="421145" y="1113841"/>
              <a:ext cx="10645240" cy="2358678"/>
              <a:chOff x="421145" y="1113841"/>
              <a:chExt cx="10645240" cy="2358678"/>
            </a:xfrm>
          </p:grpSpPr>
          <p:pic>
            <p:nvPicPr>
              <p:cNvPr id="819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9806" y="1360363"/>
                <a:ext cx="6186579" cy="211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805" y="1360361"/>
                <a:ext cx="4426003" cy="2112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4"/>
              <p:cNvSpPr>
                <a:spLocks noChangeArrowheads="1"/>
              </p:cNvSpPr>
              <p:nvPr/>
            </p:nvSpPr>
            <p:spPr bwMode="auto">
              <a:xfrm>
                <a:off x="421145" y="1113841"/>
                <a:ext cx="8796109"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促卵泡生成素</a:t>
                </a:r>
                <a:r>
                  <a:rPr lang="en-US" altLang="zh-CN" sz="700" dirty="0">
                    <a:solidFill>
                      <a:srgbClr val="000000"/>
                    </a:solidFill>
                  </a:rPr>
                  <a:t>(</a:t>
                </a:r>
                <a:r>
                  <a:rPr lang="en-US" altLang="zh-CN" sz="700" i="1" dirty="0">
                    <a:solidFill>
                      <a:srgbClr val="000000"/>
                    </a:solidFill>
                    <a:latin typeface="Times New Roman" pitchFamily="18" charset="0"/>
                    <a:cs typeface="Times New Roman" pitchFamily="18" charset="0"/>
                  </a:rPr>
                  <a:t>follicle-stimulating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nvGrpSpPr>
            <p:cNvPr id="5" name="组合 4"/>
            <p:cNvGrpSpPr/>
            <p:nvPr/>
          </p:nvGrpSpPr>
          <p:grpSpPr>
            <a:xfrm>
              <a:off x="421145" y="3472518"/>
              <a:ext cx="10645240" cy="2372937"/>
              <a:chOff x="421145" y="3472518"/>
              <a:chExt cx="10645240" cy="2372937"/>
            </a:xfrm>
          </p:grpSpPr>
          <p:pic>
            <p:nvPicPr>
              <p:cNvPr id="819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9808" y="3723315"/>
                <a:ext cx="6186577" cy="212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805" y="3723316"/>
                <a:ext cx="4426001" cy="2122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4"/>
              <p:cNvSpPr>
                <a:spLocks noChangeArrowheads="1"/>
              </p:cNvSpPr>
              <p:nvPr/>
            </p:nvSpPr>
            <p:spPr bwMode="auto">
              <a:xfrm>
                <a:off x="421145" y="3472518"/>
                <a:ext cx="8796109"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54202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美国临床实验室标准化协会</a:t>
            </a:r>
            <a:r>
              <a:rPr lang="en-US" altLang="zh-CN" sz="1300" dirty="0">
                <a:latin typeface="Times New Roman" panose="02020603050405020304" pitchFamily="18" charset="0"/>
                <a:cs typeface="Times New Roman" panose="02020603050405020304" pitchFamily="18" charset="0"/>
              </a:rPr>
              <a:t>(</a:t>
            </a:r>
            <a:r>
              <a:rPr lang="en-US" altLang="zh-CN" sz="1300" i="1" dirty="0">
                <a:latin typeface="Times New Roman" panose="02020603050405020304" pitchFamily="18" charset="0"/>
                <a:cs typeface="Times New Roman" panose="02020603050405020304" pitchFamily="18" charset="0"/>
              </a:rPr>
              <a:t>Clinical and Laboratory Standards Institute</a:t>
            </a:r>
            <a:r>
              <a:rPr lang="en-US" altLang="zh-CN" sz="1300" dirty="0">
                <a:latin typeface="Times New Roman" panose="02020603050405020304" pitchFamily="18" charset="0"/>
                <a:cs typeface="Times New Roman" panose="02020603050405020304" pitchFamily="18" charset="0"/>
              </a:rPr>
              <a:t>)</a:t>
            </a:r>
            <a:r>
              <a:rPr lang="zh-CN" altLang="en-US" sz="1300" dirty="0">
                <a:latin typeface="Times New Roman" panose="02020603050405020304" pitchFamily="18" charset="0"/>
                <a:cs typeface="Times New Roman" panose="02020603050405020304" pitchFamily="18" charset="0"/>
              </a:rPr>
              <a:t>系列指南；</a:t>
            </a:r>
          </a:p>
        </p:txBody>
      </p:sp>
      <p:sp>
        <p:nvSpPr>
          <p:cNvPr id="10" name="矩形 9"/>
          <p:cNvSpPr/>
          <p:nvPr/>
        </p:nvSpPr>
        <p:spPr>
          <a:xfrm rot="5400000">
            <a:off x="1408232" y="3713011"/>
            <a:ext cx="2428165"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Antimicrobial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18" name="右大括号 17"/>
          <p:cNvSpPr/>
          <p:nvPr/>
        </p:nvSpPr>
        <p:spPr bwMode="auto">
          <a:xfrm rot="16200000">
            <a:off x="5301013" y="-1437142"/>
            <a:ext cx="888038" cy="7353429"/>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42" name="矩形 41"/>
          <p:cNvSpPr/>
          <p:nvPr/>
        </p:nvSpPr>
        <p:spPr>
          <a:xfrm>
            <a:off x="4298608" y="1426222"/>
            <a:ext cx="2892843" cy="369332"/>
          </a:xfrm>
          <a:prstGeom prst="rect">
            <a:avLst/>
          </a:prstGeom>
          <a:ln>
            <a:noFill/>
          </a:ln>
        </p:spPr>
        <p:txBody>
          <a:bodyPr wrap="none">
            <a:spAutoFit/>
          </a:bodyPr>
          <a:lstStyle/>
          <a:p>
            <a:pPr algn="ctr">
              <a:lnSpc>
                <a:spcPct val="150000"/>
              </a:lnSpc>
            </a:pPr>
            <a:r>
              <a:rPr lang="en-US" altLang="zh-TW" sz="1200" i="1" dirty="0">
                <a:latin typeface="Times New Roman" panose="02020603050405020304" pitchFamily="18" charset="0"/>
                <a:cs typeface="Times New Roman" panose="02020603050405020304" pitchFamily="18" charset="0"/>
              </a:rPr>
              <a:t>Clinical and Laboratory Standards Institute</a:t>
            </a:r>
            <a:endParaRPr lang="zh-CN" altLang="en-US" sz="1200" i="1" dirty="0">
              <a:latin typeface="Times New Roman" panose="02020603050405020304" pitchFamily="18" charset="0"/>
              <a:cs typeface="Times New Roman" panose="02020603050405020304" pitchFamily="18" charset="0"/>
            </a:endParaRPr>
          </a:p>
        </p:txBody>
      </p:sp>
      <p:sp>
        <p:nvSpPr>
          <p:cNvPr id="43" name="矩形 42"/>
          <p:cNvSpPr/>
          <p:nvPr/>
        </p:nvSpPr>
        <p:spPr>
          <a:xfrm rot="5400000">
            <a:off x="1138286" y="3613625"/>
            <a:ext cx="2229393"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Antifungal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44" name="矩形 43"/>
          <p:cNvSpPr/>
          <p:nvPr/>
        </p:nvSpPr>
        <p:spPr>
          <a:xfrm rot="5400000">
            <a:off x="2530623" y="2959951"/>
            <a:ext cx="922047"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Automation</a:t>
            </a:r>
            <a:endParaRPr lang="zh-CN" altLang="en-US" sz="1200" i="1" dirty="0">
              <a:latin typeface="Times New Roman" panose="02020603050405020304" pitchFamily="18" charset="0"/>
              <a:cs typeface="Times New Roman" panose="02020603050405020304" pitchFamily="18" charset="0"/>
            </a:endParaRPr>
          </a:p>
        </p:txBody>
      </p:sp>
      <p:sp>
        <p:nvSpPr>
          <p:cNvPr id="45" name="矩形 44"/>
          <p:cNvSpPr/>
          <p:nvPr/>
        </p:nvSpPr>
        <p:spPr>
          <a:xfrm rot="5400000">
            <a:off x="2947243" y="2912663"/>
            <a:ext cx="827471"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Chemistry</a:t>
            </a:r>
            <a:endParaRPr lang="zh-CN" altLang="en-US" sz="1200" i="1" dirty="0">
              <a:latin typeface="Times New Roman" panose="02020603050405020304" pitchFamily="18" charset="0"/>
              <a:cs typeface="Times New Roman" panose="02020603050405020304" pitchFamily="18" charset="0"/>
            </a:endParaRPr>
          </a:p>
        </p:txBody>
      </p:sp>
      <p:sp>
        <p:nvSpPr>
          <p:cNvPr id="46" name="矩形 45"/>
          <p:cNvSpPr/>
          <p:nvPr/>
        </p:nvSpPr>
        <p:spPr>
          <a:xfrm rot="5400000">
            <a:off x="2772580" y="3456658"/>
            <a:ext cx="1882247" cy="336118"/>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Coagulation</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Hemostasis</a:t>
            </a:r>
            <a:r>
              <a:rPr lang="en-US" altLang="zh-TW"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47" name="矩形 46"/>
          <p:cNvSpPr/>
          <p:nvPr/>
        </p:nvSpPr>
        <p:spPr>
          <a:xfrm rot="5400000">
            <a:off x="3233508" y="3331849"/>
            <a:ext cx="1665841"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Cytology and Histology</a:t>
            </a:r>
            <a:endParaRPr lang="zh-CN" altLang="en-US" sz="1200" i="1" dirty="0">
              <a:latin typeface="Times New Roman" panose="02020603050405020304" pitchFamily="18" charset="0"/>
              <a:cs typeface="Times New Roman" panose="02020603050405020304" pitchFamily="18" charset="0"/>
            </a:endParaRPr>
          </a:p>
        </p:txBody>
      </p:sp>
      <p:sp>
        <p:nvSpPr>
          <p:cNvPr id="48" name="矩形 47"/>
          <p:cNvSpPr/>
          <p:nvPr/>
        </p:nvSpPr>
        <p:spPr>
          <a:xfrm rot="5400000">
            <a:off x="3836077" y="3098612"/>
            <a:ext cx="1199367"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Flow </a:t>
            </a:r>
            <a:r>
              <a:rPr lang="en-US" altLang="zh-TW" sz="1200" i="1" dirty="0" err="1">
                <a:latin typeface="Times New Roman" panose="02020603050405020304" pitchFamily="18" charset="0"/>
                <a:cs typeface="Times New Roman" panose="02020603050405020304" pitchFamily="18" charset="0"/>
              </a:rPr>
              <a:t>Cytometry</a:t>
            </a:r>
            <a:endParaRPr lang="zh-CN" altLang="en-US" sz="1200" i="1" dirty="0">
              <a:latin typeface="Times New Roman" panose="02020603050405020304" pitchFamily="18" charset="0"/>
              <a:cs typeface="Times New Roman" panose="02020603050405020304" pitchFamily="18" charset="0"/>
            </a:endParaRPr>
          </a:p>
        </p:txBody>
      </p:sp>
      <p:sp>
        <p:nvSpPr>
          <p:cNvPr id="49" name="矩形 48"/>
          <p:cNvSpPr/>
          <p:nvPr/>
        </p:nvSpPr>
        <p:spPr>
          <a:xfrm rot="5400000">
            <a:off x="4331245" y="2972776"/>
            <a:ext cx="947695"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Hematology</a:t>
            </a:r>
            <a:endParaRPr lang="zh-CN" altLang="en-US" sz="1200" i="1" dirty="0">
              <a:latin typeface="Times New Roman" panose="02020603050405020304" pitchFamily="18" charset="0"/>
              <a:cs typeface="Times New Roman" panose="02020603050405020304" pitchFamily="18" charset="0"/>
            </a:endParaRPr>
          </a:p>
        </p:txBody>
      </p:sp>
      <p:sp>
        <p:nvSpPr>
          <p:cNvPr id="50" name="矩形 49"/>
          <p:cNvSpPr/>
          <p:nvPr/>
        </p:nvSpPr>
        <p:spPr>
          <a:xfrm rot="5400000">
            <a:off x="4683745" y="2989608"/>
            <a:ext cx="981359"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Immunology</a:t>
            </a:r>
            <a:endParaRPr lang="zh-CN" altLang="en-US" sz="1200" i="1" dirty="0">
              <a:latin typeface="Times New Roman" panose="02020603050405020304" pitchFamily="18" charset="0"/>
              <a:cs typeface="Times New Roman" panose="02020603050405020304" pitchFamily="18" charset="0"/>
            </a:endParaRPr>
          </a:p>
        </p:txBody>
      </p:sp>
      <p:sp>
        <p:nvSpPr>
          <p:cNvPr id="51" name="矩形 50"/>
          <p:cNvSpPr/>
          <p:nvPr/>
        </p:nvSpPr>
        <p:spPr>
          <a:xfrm rot="5400000">
            <a:off x="5101167" y="2941518"/>
            <a:ext cx="885179"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a:t>
            </a:r>
            <a:endParaRPr lang="zh-CN" altLang="en-US" sz="1200" i="1" dirty="0">
              <a:latin typeface="Times New Roman" panose="02020603050405020304" pitchFamily="18" charset="0"/>
              <a:cs typeface="Times New Roman" panose="02020603050405020304" pitchFamily="18" charset="0"/>
            </a:endParaRPr>
          </a:p>
        </p:txBody>
      </p:sp>
      <p:sp>
        <p:nvSpPr>
          <p:cNvPr id="52" name="矩形 51"/>
          <p:cNvSpPr/>
          <p:nvPr/>
        </p:nvSpPr>
        <p:spPr>
          <a:xfrm rot="5400000">
            <a:off x="4628122" y="3783895"/>
            <a:ext cx="2569934"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 Information Systems (LIS)</a:t>
            </a:r>
            <a:endParaRPr lang="zh-CN" altLang="en-US" sz="1200" i="1" dirty="0">
              <a:latin typeface="Times New Roman" panose="02020603050405020304" pitchFamily="18" charset="0"/>
              <a:cs typeface="Times New Roman" panose="02020603050405020304" pitchFamily="18" charset="0"/>
            </a:endParaRPr>
          </a:p>
        </p:txBody>
      </p:sp>
      <p:sp>
        <p:nvSpPr>
          <p:cNvPr id="53" name="矩形 52"/>
          <p:cNvSpPr/>
          <p:nvPr/>
        </p:nvSpPr>
        <p:spPr>
          <a:xfrm rot="5400000">
            <a:off x="5596175" y="3185174"/>
            <a:ext cx="1372492" cy="369332"/>
          </a:xfrm>
          <a:prstGeom prst="rect">
            <a:avLst/>
          </a:prstGeom>
          <a:ln w="3810">
            <a:solidFill>
              <a:srgbClr val="FF0915">
                <a:alpha val="50000"/>
              </a:srgbClr>
            </a:solidFill>
            <a:prstDash val="sysDot"/>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Method Evaluation</a:t>
            </a:r>
            <a:endParaRPr lang="zh-CN" altLang="en-US" sz="1200" i="1" dirty="0">
              <a:latin typeface="Times New Roman" panose="02020603050405020304" pitchFamily="18" charset="0"/>
              <a:cs typeface="Times New Roman" panose="02020603050405020304" pitchFamily="18" charset="0"/>
            </a:endParaRPr>
          </a:p>
        </p:txBody>
      </p:sp>
      <p:sp>
        <p:nvSpPr>
          <p:cNvPr id="54" name="矩形 53"/>
          <p:cNvSpPr/>
          <p:nvPr/>
        </p:nvSpPr>
        <p:spPr>
          <a:xfrm rot="5400000">
            <a:off x="6135425" y="3015256"/>
            <a:ext cx="1032655"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Microbiology</a:t>
            </a:r>
            <a:endParaRPr lang="zh-CN" altLang="en-US" sz="1200" i="1" dirty="0">
              <a:latin typeface="Times New Roman" panose="02020603050405020304" pitchFamily="18" charset="0"/>
              <a:cs typeface="Times New Roman" panose="02020603050405020304" pitchFamily="18" charset="0"/>
            </a:endParaRPr>
          </a:p>
        </p:txBody>
      </p:sp>
      <p:sp>
        <p:nvSpPr>
          <p:cNvPr id="55" name="矩形 54"/>
          <p:cNvSpPr/>
          <p:nvPr/>
        </p:nvSpPr>
        <p:spPr>
          <a:xfrm rot="5400000">
            <a:off x="6322817" y="3197196"/>
            <a:ext cx="1396536"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Molecular Methods</a:t>
            </a:r>
            <a:endParaRPr lang="zh-CN" altLang="en-US" sz="1200" i="1" dirty="0">
              <a:latin typeface="Times New Roman" panose="02020603050405020304" pitchFamily="18" charset="0"/>
              <a:cs typeface="Times New Roman" panose="02020603050405020304" pitchFamily="18" charset="0"/>
            </a:endParaRPr>
          </a:p>
        </p:txBody>
      </p:sp>
      <p:sp>
        <p:nvSpPr>
          <p:cNvPr id="56" name="矩形 55"/>
          <p:cNvSpPr/>
          <p:nvPr/>
        </p:nvSpPr>
        <p:spPr>
          <a:xfrm rot="5400000">
            <a:off x="6553040" y="3336305"/>
            <a:ext cx="1674754"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Point</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of</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Care Testing</a:t>
            </a:r>
            <a:endParaRPr lang="zh-CN" altLang="en-US" sz="1200" i="1" dirty="0">
              <a:latin typeface="Times New Roman" panose="02020603050405020304" pitchFamily="18" charset="0"/>
              <a:cs typeface="Times New Roman" panose="02020603050405020304" pitchFamily="18" charset="0"/>
            </a:endParaRPr>
          </a:p>
        </p:txBody>
      </p:sp>
      <p:sp>
        <p:nvSpPr>
          <p:cNvPr id="57" name="矩形 56"/>
          <p:cNvSpPr/>
          <p:nvPr/>
        </p:nvSpPr>
        <p:spPr>
          <a:xfrm rot="5400000">
            <a:off x="7100178" y="3158500"/>
            <a:ext cx="1319144"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Assurance</a:t>
            </a:r>
            <a:endParaRPr lang="zh-CN" altLang="en-US" sz="1200" i="1" dirty="0">
              <a:latin typeface="Times New Roman" panose="02020603050405020304" pitchFamily="18" charset="0"/>
              <a:cs typeface="Times New Roman" panose="02020603050405020304" pitchFamily="18" charset="0"/>
            </a:endParaRPr>
          </a:p>
        </p:txBody>
      </p:sp>
      <p:sp>
        <p:nvSpPr>
          <p:cNvPr id="58" name="矩形 57"/>
          <p:cNvSpPr/>
          <p:nvPr/>
        </p:nvSpPr>
        <p:spPr>
          <a:xfrm rot="5400000">
            <a:off x="7107008" y="3521003"/>
            <a:ext cx="2044149"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Management Systems</a:t>
            </a:r>
            <a:endParaRPr lang="zh-CN" altLang="en-US" sz="1200" i="1" dirty="0">
              <a:latin typeface="Times New Roman" panose="02020603050405020304" pitchFamily="18" charset="0"/>
              <a:cs typeface="Times New Roman" panose="02020603050405020304" pitchFamily="18" charset="0"/>
            </a:endParaRPr>
          </a:p>
        </p:txBody>
      </p:sp>
      <p:sp>
        <p:nvSpPr>
          <p:cNvPr id="59" name="矩形 58"/>
          <p:cNvSpPr/>
          <p:nvPr/>
        </p:nvSpPr>
        <p:spPr>
          <a:xfrm rot="5400000">
            <a:off x="7323253" y="3674089"/>
            <a:ext cx="2350323"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Specimen Collection and Handling</a:t>
            </a:r>
            <a:endParaRPr lang="zh-CN" altLang="en-US" sz="1200" i="1" dirty="0">
              <a:latin typeface="Times New Roman" panose="02020603050405020304" pitchFamily="18" charset="0"/>
              <a:cs typeface="Times New Roman" panose="02020603050405020304" pitchFamily="18" charset="0"/>
            </a:endParaRPr>
          </a:p>
        </p:txBody>
      </p:sp>
      <p:sp>
        <p:nvSpPr>
          <p:cNvPr id="60" name="矩形 59"/>
          <p:cNvSpPr/>
          <p:nvPr/>
        </p:nvSpPr>
        <p:spPr>
          <a:xfrm rot="5400000">
            <a:off x="8424933" y="2941742"/>
            <a:ext cx="885627"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Toxicology</a:t>
            </a:r>
            <a:endParaRPr lang="zh-CN" altLang="en-US" sz="1200" i="1" dirty="0">
              <a:latin typeface="Times New Roman" panose="02020603050405020304" pitchFamily="18" charset="0"/>
              <a:cs typeface="Times New Roman" panose="02020603050405020304" pitchFamily="18" charset="0"/>
            </a:endParaRPr>
          </a:p>
        </p:txBody>
      </p:sp>
      <p:sp>
        <p:nvSpPr>
          <p:cNvPr id="61" name="矩形 60"/>
          <p:cNvSpPr/>
          <p:nvPr/>
        </p:nvSpPr>
        <p:spPr>
          <a:xfrm rot="5400000">
            <a:off x="8379825" y="3356181"/>
            <a:ext cx="1714508"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Veterinary Microbiology</a:t>
            </a:r>
            <a:endParaRPr lang="zh-CN" altLang="en-US" sz="1200" i="1" dirty="0">
              <a:latin typeface="Times New Roman" panose="02020603050405020304" pitchFamily="18" charset="0"/>
              <a:cs typeface="Times New Roman" panose="02020603050405020304" pitchFamily="18" charset="0"/>
            </a:endParaRPr>
          </a:p>
        </p:txBody>
      </p:sp>
      <p:sp>
        <p:nvSpPr>
          <p:cNvPr id="26" name="矩形 25"/>
          <p:cNvSpPr/>
          <p:nvPr/>
        </p:nvSpPr>
        <p:spPr>
          <a:xfrm>
            <a:off x="1080279" y="688579"/>
            <a:ext cx="9743373" cy="600164"/>
          </a:xfrm>
          <a:prstGeom prst="rect">
            <a:avLst/>
          </a:prstGeom>
          <a:ln>
            <a:noFill/>
          </a:ln>
        </p:spPr>
        <p:txBody>
          <a:bodyPr wrap="none">
            <a:spAutoFit/>
          </a:bodyPr>
          <a:lstStyle/>
          <a:p>
            <a:pPr>
              <a:lnSpc>
                <a:spcPct val="150000"/>
              </a:lnSpc>
            </a:pPr>
            <a:r>
              <a:rPr lang="en-US" altLang="zh-TW" sz="1100" i="1"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 </a:t>
            </a:r>
            <a:r>
              <a:rPr lang="en-US" altLang="zh-CN" sz="1100" i="1" dirty="0">
                <a:latin typeface="Times New Roman" pitchFamily="18" charset="0"/>
                <a:cs typeface="Times New Roman" pitchFamily="18" charset="0"/>
              </a:rPr>
              <a:t>college of Physicians surgeons of </a:t>
            </a:r>
            <a:r>
              <a:rPr lang="en-US" altLang="zh-CN" sz="1100" i="1" dirty="0" err="1">
                <a:latin typeface="Times New Roman" pitchFamily="18" charset="0"/>
                <a:cs typeface="Times New Roman" pitchFamily="18" charset="0"/>
              </a:rPr>
              <a:t>alberta</a:t>
            </a:r>
            <a:r>
              <a:rPr lang="en-US" altLang="zh-CN" sz="1100" i="1" dirty="0">
                <a:latin typeface="Times New Roman" pitchFamily="18" charset="0"/>
                <a:cs typeface="Times New Roman" pitchFamily="18" charset="0"/>
              </a:rPr>
              <a:t> in Canada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Alberta Laboratory Quality Enhancement Program</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ALQEP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Additional Information ~ Index of CLSI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NCCLS Standards</a:t>
            </a:r>
            <a:r>
              <a:rPr lang="en-US" altLang="zh-CN" sz="1100" dirty="0">
                <a:latin typeface="Times New Roman" pitchFamily="18" charset="0"/>
                <a:cs typeface="Times New Roman" pitchFamily="18" charset="0"/>
              </a:rPr>
              <a:t> &amp; </a:t>
            </a:r>
            <a:r>
              <a:rPr lang="en-US" altLang="zh-CN" sz="1100" i="1" dirty="0">
                <a:latin typeface="Times New Roman" pitchFamily="18" charset="0"/>
                <a:cs typeface="Times New Roman" pitchFamily="18" charset="0"/>
              </a:rPr>
              <a:t>Guidelines</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Wednesday</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August</a:t>
            </a:r>
            <a:r>
              <a:rPr lang="en-US" altLang="zh-CN" sz="1100" dirty="0">
                <a:latin typeface="Times New Roman" pitchFamily="18" charset="0"/>
                <a:cs typeface="Times New Roman" pitchFamily="18" charset="0"/>
              </a:rPr>
              <a:t> 22, 2012 .</a:t>
            </a:r>
          </a:p>
        </p:txBody>
      </p:sp>
    </p:spTree>
    <p:extLst>
      <p:ext uri="{BB962C8B-B14F-4D97-AF65-F5344CB8AC3E}">
        <p14:creationId xmlns:p14="http://schemas.microsoft.com/office/powerpoint/2010/main" val="3812760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1" y="47625"/>
            <a:ext cx="7202488"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71850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以參加實驗室獲得的公議值作為參照系的靶值驗證試驗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10" name="组合 9"/>
          <p:cNvGrpSpPr/>
          <p:nvPr/>
        </p:nvGrpSpPr>
        <p:grpSpPr>
          <a:xfrm>
            <a:off x="717353" y="5681"/>
            <a:ext cx="10795196" cy="5908310"/>
            <a:chOff x="717353" y="5681"/>
            <a:chExt cx="10795196" cy="5908310"/>
          </a:xfrm>
        </p:grpSpPr>
        <p:sp>
          <p:nvSpPr>
            <p:cNvPr id="7" name="Rectangle 14"/>
            <p:cNvSpPr>
              <a:spLocks noChangeArrowheads="1"/>
            </p:cNvSpPr>
            <p:nvPr/>
          </p:nvSpPr>
          <p:spPr bwMode="auto">
            <a:xfrm>
              <a:off x="717354" y="641295"/>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總膽固醇</a:t>
              </a:r>
              <a:r>
                <a:rPr lang="en-US" altLang="zh-CN" sz="800" dirty="0"/>
                <a:t>(</a:t>
              </a:r>
              <a:r>
                <a:rPr lang="en-US" altLang="zh-CN" sz="800" i="1" dirty="0">
                  <a:latin typeface="Times New Roman" pitchFamily="18" charset="0"/>
                  <a:cs typeface="Times New Roman" pitchFamily="18" charset="0"/>
                </a:rPr>
                <a:t>cholesterol-total</a:t>
              </a:r>
              <a:r>
                <a:rPr lang="en-US" altLang="zh-CN" sz="800" dirty="0"/>
                <a:t>) </a:t>
              </a:r>
              <a:r>
                <a:rPr lang="en-US" altLang="zh-CN" sz="700" dirty="0"/>
                <a:t>[</a:t>
              </a:r>
              <a:r>
                <a:rPr lang="en-US" altLang="zh-CN" sz="700" dirty="0" err="1"/>
                <a:t>mmol</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朗道質控</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RANDOX LIQUID ASSAYED CHEMISTRY CONTROL PREMIUM PLUS – LEVEL 1,2,3</a:t>
              </a:r>
              <a:r>
                <a:rPr lang="en-US" altLang="zh-CN" sz="800" dirty="0">
                  <a:solidFill>
                    <a:srgbClr val="000000"/>
                  </a:solidFill>
                </a:rPr>
                <a:t>)</a:t>
              </a:r>
              <a:r>
                <a:rPr lang="en-US" altLang="zh-CN" sz="1000" dirty="0">
                  <a:solidFill>
                    <a:srgbClr val="000000"/>
                  </a:solidFill>
                </a:rPr>
                <a:t> + </a:t>
              </a:r>
              <a:r>
                <a:rPr lang="zh-CN" altLang="en-US" sz="1000" dirty="0">
                  <a:solidFill>
                    <a:srgbClr val="000000"/>
                  </a:solidFill>
                </a:rPr>
                <a:t>羅氏日立</a:t>
              </a:r>
              <a:r>
                <a:rPr lang="en-US" altLang="zh-CN" sz="1000" dirty="0">
                  <a:solidFill>
                    <a:srgbClr val="000000"/>
                  </a:solidFill>
                </a:rPr>
                <a:t>7180</a:t>
              </a:r>
              <a:r>
                <a:rPr lang="zh-CN" altLang="en-US" sz="1000" dirty="0">
                  <a:solidFill>
                    <a:srgbClr val="000000"/>
                  </a:solidFill>
                </a:rPr>
                <a:t>型自動生化分析儀體系 </a:t>
              </a:r>
              <a:r>
                <a:rPr lang="en-US" altLang="zh-CN" sz="800" dirty="0">
                  <a:solidFill>
                    <a:srgbClr val="000000"/>
                  </a:solidFill>
                </a:rPr>
                <a:t>(Hitachi 7180 Automatic Analyzer)</a:t>
              </a:r>
              <a:r>
                <a:rPr lang="en-US" altLang="zh-CN" sz="1000" dirty="0">
                  <a:solidFill>
                    <a:srgbClr val="000000"/>
                  </a:solidFill>
                </a:rPr>
                <a:t> </a:t>
              </a:r>
              <a:endParaRPr lang="zh-CN" altLang="en-US" sz="1000" dirty="0">
                <a:solidFill>
                  <a:srgbClr val="000000"/>
                </a:solidFill>
              </a:endParaRPr>
            </a:p>
          </p:txBody>
        </p:sp>
        <p:sp>
          <p:nvSpPr>
            <p:cNvPr id="8" name="Rectangle 14"/>
            <p:cNvSpPr>
              <a:spLocks noChangeArrowheads="1"/>
            </p:cNvSpPr>
            <p:nvPr/>
          </p:nvSpPr>
          <p:spPr bwMode="auto">
            <a:xfrm>
              <a:off x="717354" y="880601"/>
              <a:ext cx="10433443"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latin typeface="Times New Roman" pitchFamily="18" charset="0"/>
                  <a:cs typeface="Times New Roman" pitchFamily="18" charset="0"/>
                </a:rPr>
                <a:t>質控說明書中給出三水平靶值及標準差分別是：</a:t>
              </a:r>
              <a:r>
                <a:rPr lang="en-US" altLang="zh-CN" sz="1000" i="1" dirty="0">
                  <a:solidFill>
                    <a:srgbClr val="000000"/>
                  </a:solidFill>
                  <a:latin typeface="Times New Roman" pitchFamily="18" charset="0"/>
                  <a:cs typeface="Times New Roman" pitchFamily="18" charset="0"/>
                </a:rPr>
                <a:t>level </a:t>
              </a:r>
              <a:r>
                <a:rPr lang="en-US" altLang="zh-CN" sz="1000" dirty="0">
                  <a:solidFill>
                    <a:srgbClr val="000000"/>
                  </a:solidFill>
                  <a:latin typeface="Times New Roman" pitchFamily="18" charset="0"/>
                  <a:cs typeface="Times New Roman" pitchFamily="18" charset="0"/>
                </a:rPr>
                <a:t>1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3.67mmol/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SD = 0.24mmol/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2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0.31mmol/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3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7.47mmol/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0.49mmol/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24" name="Rectangle 14"/>
            <p:cNvSpPr>
              <a:spLocks noChangeArrowheads="1"/>
            </p:cNvSpPr>
            <p:nvPr/>
          </p:nvSpPr>
          <p:spPr bwMode="auto">
            <a:xfrm>
              <a:off x="717353" y="1110252"/>
              <a:ext cx="10433443"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latin typeface="Times New Roman" pitchFamily="18" charset="0"/>
                  <a:cs typeface="Times New Roman" pitchFamily="18" charset="0"/>
                </a:rPr>
                <a:t>質控說明書中未給出定值實驗室的數目，暫以僅有朗道實驗室一家機構作為假設（</a:t>
              </a:r>
              <a:r>
                <a:rPr lang="en-US" altLang="zh-CN" sz="1000" i="1" dirty="0">
                  <a:solidFill>
                    <a:srgbClr val="000000"/>
                  </a:solidFill>
                  <a:latin typeface="Times New Roman" pitchFamily="18" charset="0"/>
                  <a:cs typeface="Times New Roman" pitchFamily="18" charset="0"/>
                </a:rPr>
                <a:t>N </a:t>
              </a:r>
              <a:r>
                <a:rPr lang="en-US" altLang="zh-CN" sz="1000" dirty="0">
                  <a:solidFill>
                    <a:srgbClr val="000000"/>
                  </a:solidFill>
                  <a:latin typeface="Times New Roman" pitchFamily="18" charset="0"/>
                  <a:cs typeface="Times New Roman" pitchFamily="18" charset="0"/>
                </a:rPr>
                <a:t>= 1</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p:txBody>
        </p:sp>
        <p:grpSp>
          <p:nvGrpSpPr>
            <p:cNvPr id="3" name="组合 2"/>
            <p:cNvGrpSpPr/>
            <p:nvPr/>
          </p:nvGrpSpPr>
          <p:grpSpPr>
            <a:xfrm>
              <a:off x="8013452" y="5681"/>
              <a:ext cx="3499097" cy="621665"/>
              <a:chOff x="3438525" y="2588260"/>
              <a:chExt cx="7953376" cy="1793240"/>
            </a:xfrm>
          </p:grpSpPr>
          <p:pic>
            <p:nvPicPr>
              <p:cNvPr id="8500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2588260"/>
                <a:ext cx="7953376" cy="179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 3"/>
              <p:cNvSpPr/>
              <p:nvPr/>
            </p:nvSpPr>
            <p:spPr>
              <a:xfrm>
                <a:off x="6178348" y="3542030"/>
                <a:ext cx="355801" cy="82042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8529722" y="3542031"/>
                <a:ext cx="355801" cy="82042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125210" y="1489477"/>
              <a:ext cx="9645829" cy="4424514"/>
              <a:chOff x="1125210" y="1489477"/>
              <a:chExt cx="9645829" cy="4424514"/>
            </a:xfrm>
          </p:grpSpPr>
          <p:pic>
            <p:nvPicPr>
              <p:cNvPr id="850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210" y="1489477"/>
                <a:ext cx="4522298" cy="442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5509" y="1489478"/>
                <a:ext cx="5015527" cy="147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5508" y="2964315"/>
                <a:ext cx="5015527" cy="14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5512" y="4439153"/>
                <a:ext cx="5015527" cy="14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421986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1" y="47625"/>
            <a:ext cx="7202488"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71850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以參加實驗室獲得的公議值作為參照系的靶值驗證試驗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789923" y="62038"/>
            <a:ext cx="10663570" cy="5511448"/>
            <a:chOff x="789923" y="62038"/>
            <a:chExt cx="10663570" cy="5511448"/>
          </a:xfrm>
        </p:grpSpPr>
        <p:grpSp>
          <p:nvGrpSpPr>
            <p:cNvPr id="2" name="组合 1"/>
            <p:cNvGrpSpPr/>
            <p:nvPr/>
          </p:nvGrpSpPr>
          <p:grpSpPr>
            <a:xfrm>
              <a:off x="789923" y="903273"/>
              <a:ext cx="10433444" cy="4670213"/>
              <a:chOff x="789923" y="903273"/>
              <a:chExt cx="10433444" cy="4670213"/>
            </a:xfrm>
          </p:grpSpPr>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919" y="1834771"/>
                <a:ext cx="8640079" cy="373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4"/>
              <p:cNvSpPr>
                <a:spLocks noChangeArrowheads="1"/>
              </p:cNvSpPr>
              <p:nvPr/>
            </p:nvSpPr>
            <p:spPr bwMode="auto">
              <a:xfrm>
                <a:off x="789924" y="903273"/>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總膽固醇</a:t>
                </a:r>
                <a:r>
                  <a:rPr lang="en-US" altLang="zh-CN" sz="800" dirty="0"/>
                  <a:t>(</a:t>
                </a:r>
                <a:r>
                  <a:rPr lang="en-US" altLang="zh-CN" sz="800" i="1" dirty="0">
                    <a:latin typeface="Times New Roman" pitchFamily="18" charset="0"/>
                    <a:cs typeface="Times New Roman" pitchFamily="18" charset="0"/>
                  </a:rPr>
                  <a:t>cholesterol-total</a:t>
                </a:r>
                <a:r>
                  <a:rPr lang="en-US" altLang="zh-CN" sz="800" dirty="0"/>
                  <a:t>) </a:t>
                </a:r>
                <a:r>
                  <a:rPr lang="en-US" altLang="zh-CN" sz="700" dirty="0"/>
                  <a:t>[</a:t>
                </a:r>
                <a:r>
                  <a:rPr lang="en-US" altLang="zh-CN" sz="700" dirty="0" err="1"/>
                  <a:t>mmol</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朗道質控</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RANDOX LIQUID ASSAYED CHEMISTRY CONTROL PREMIUM PLUS – LEVEL 1,2,3</a:t>
                </a:r>
                <a:r>
                  <a:rPr lang="en-US" altLang="zh-CN" sz="800" dirty="0">
                    <a:solidFill>
                      <a:srgbClr val="000000"/>
                    </a:solidFill>
                  </a:rPr>
                  <a:t>)</a:t>
                </a:r>
                <a:r>
                  <a:rPr lang="en-US" altLang="zh-CN" sz="1000" dirty="0">
                    <a:solidFill>
                      <a:srgbClr val="000000"/>
                    </a:solidFill>
                  </a:rPr>
                  <a:t> + </a:t>
                </a:r>
                <a:r>
                  <a:rPr lang="zh-CN" altLang="en-US" sz="1000" dirty="0">
                    <a:solidFill>
                      <a:srgbClr val="000000"/>
                    </a:solidFill>
                  </a:rPr>
                  <a:t>羅氏日立</a:t>
                </a:r>
                <a:r>
                  <a:rPr lang="en-US" altLang="zh-CN" sz="1000" dirty="0">
                    <a:solidFill>
                      <a:srgbClr val="000000"/>
                    </a:solidFill>
                  </a:rPr>
                  <a:t>7180</a:t>
                </a:r>
                <a:r>
                  <a:rPr lang="zh-CN" altLang="en-US" sz="1000" dirty="0">
                    <a:solidFill>
                      <a:srgbClr val="000000"/>
                    </a:solidFill>
                  </a:rPr>
                  <a:t>型自動生化分析儀體系 </a:t>
                </a:r>
                <a:r>
                  <a:rPr lang="en-US" altLang="zh-CN" sz="800" dirty="0">
                    <a:solidFill>
                      <a:srgbClr val="000000"/>
                    </a:solidFill>
                  </a:rPr>
                  <a:t>(Hitachi 7180 Automatic Analyzer)</a:t>
                </a:r>
                <a:r>
                  <a:rPr lang="en-US" altLang="zh-CN" sz="1000" dirty="0">
                    <a:solidFill>
                      <a:srgbClr val="000000"/>
                    </a:solidFill>
                  </a:rPr>
                  <a:t> </a:t>
                </a:r>
                <a:endParaRPr lang="zh-CN" altLang="en-US" sz="1000" dirty="0">
                  <a:solidFill>
                    <a:srgbClr val="000000"/>
                  </a:solidFill>
                </a:endParaRPr>
              </a:p>
            </p:txBody>
          </p:sp>
          <p:sp>
            <p:nvSpPr>
              <p:cNvPr id="8" name="Rectangle 14"/>
              <p:cNvSpPr>
                <a:spLocks noChangeArrowheads="1"/>
              </p:cNvSpPr>
              <p:nvPr/>
            </p:nvSpPr>
            <p:spPr bwMode="auto">
              <a:xfrm>
                <a:off x="789924" y="1142579"/>
                <a:ext cx="10433443"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latin typeface="Times New Roman" pitchFamily="18" charset="0"/>
                    <a:cs typeface="Times New Roman" pitchFamily="18" charset="0"/>
                  </a:rPr>
                  <a:t>質控說明書中給出三水平靶值及標準差分別是：</a:t>
                </a:r>
                <a:r>
                  <a:rPr lang="en-US" altLang="zh-CN" sz="1000" i="1" dirty="0">
                    <a:solidFill>
                      <a:srgbClr val="000000"/>
                    </a:solidFill>
                    <a:latin typeface="Times New Roman" pitchFamily="18" charset="0"/>
                    <a:cs typeface="Times New Roman" pitchFamily="18" charset="0"/>
                  </a:rPr>
                  <a:t>level </a:t>
                </a:r>
                <a:r>
                  <a:rPr lang="en-US" altLang="zh-CN" sz="1000" dirty="0">
                    <a:solidFill>
                      <a:srgbClr val="000000"/>
                    </a:solidFill>
                    <a:latin typeface="Times New Roman" pitchFamily="18" charset="0"/>
                    <a:cs typeface="Times New Roman" pitchFamily="18" charset="0"/>
                  </a:rPr>
                  <a:t>1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3.67mmol/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SD = 0.24mmol/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2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0.31mmol/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3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7.47mmol/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0.49mmol/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24" name="Rectangle 14"/>
              <p:cNvSpPr>
                <a:spLocks noChangeArrowheads="1"/>
              </p:cNvSpPr>
              <p:nvPr/>
            </p:nvSpPr>
            <p:spPr bwMode="auto">
              <a:xfrm>
                <a:off x="789923" y="1357643"/>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latin typeface="Times New Roman" pitchFamily="18" charset="0"/>
                    <a:cs typeface="Times New Roman" pitchFamily="18" charset="0"/>
                  </a:rPr>
                  <a:t>質控說明書中未給出定值實驗室的數目，暫以僅有朗道實驗室一家機構作為假設（</a:t>
                </a:r>
                <a:r>
                  <a:rPr lang="en-US" altLang="zh-CN" sz="1000" i="1" dirty="0">
                    <a:latin typeface="Times New Roman" pitchFamily="18" charset="0"/>
                    <a:cs typeface="Times New Roman" pitchFamily="18" charset="0"/>
                  </a:rPr>
                  <a:t>N </a:t>
                </a:r>
                <a:r>
                  <a:rPr lang="en-US" altLang="zh-CN" sz="1000" dirty="0">
                    <a:latin typeface="Times New Roman" pitchFamily="18" charset="0"/>
                    <a:cs typeface="Times New Roman" pitchFamily="18" charset="0"/>
                  </a:rPr>
                  <a:t>= 1</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nvGrpSpPr>
            <p:cNvPr id="9" name="组合 8"/>
            <p:cNvGrpSpPr/>
            <p:nvPr/>
          </p:nvGrpSpPr>
          <p:grpSpPr>
            <a:xfrm>
              <a:off x="8287702" y="62038"/>
              <a:ext cx="3165791" cy="661854"/>
              <a:chOff x="8409622" y="-58430"/>
              <a:chExt cx="3165791" cy="661854"/>
            </a:xfrm>
          </p:grpSpPr>
          <p:pic>
            <p:nvPicPr>
              <p:cNvPr id="8500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9622" y="-58430"/>
                <a:ext cx="3165791" cy="661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0887076" y="422455"/>
                <a:ext cx="293371" cy="153806"/>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628015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697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2" name="组合 1"/>
          <p:cNvGrpSpPr/>
          <p:nvPr/>
        </p:nvGrpSpPr>
        <p:grpSpPr>
          <a:xfrm>
            <a:off x="672234" y="939485"/>
            <a:ext cx="10433444" cy="4205721"/>
            <a:chOff x="672234" y="939485"/>
            <a:chExt cx="10433444" cy="4205721"/>
          </a:xfrm>
        </p:grpSpPr>
        <p:pic>
          <p:nvPicPr>
            <p:cNvPr id="942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63" y="2099312"/>
              <a:ext cx="10087169" cy="304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672235" y="939485"/>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促甲狀腺激素</a:t>
              </a:r>
              <a:r>
                <a:rPr lang="en-US" altLang="zh-CN" sz="800" dirty="0"/>
                <a:t>(</a:t>
              </a:r>
              <a:r>
                <a:rPr lang="en-US" altLang="zh-CN" sz="800" i="1" dirty="0" err="1">
                  <a:latin typeface="Times New Roman" pitchFamily="18" charset="0"/>
                  <a:cs typeface="Times New Roman" pitchFamily="18" charset="0"/>
                </a:rPr>
                <a:t>Thyrotropin</a:t>
              </a:r>
              <a:r>
                <a:rPr lang="en-US" altLang="zh-CN" sz="800" dirty="0"/>
                <a:t>) </a:t>
              </a:r>
              <a:r>
                <a:rPr lang="en-US" altLang="zh-CN" sz="700" dirty="0"/>
                <a:t>[</a:t>
              </a:r>
              <a:r>
                <a:rPr lang="en-US" altLang="zh-CN" sz="700" dirty="0" err="1"/>
                <a:t>mIU</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貝克曼庫爾特</a:t>
              </a:r>
              <a:r>
                <a:rPr lang="en-US" altLang="zh-CN" sz="1000" dirty="0">
                  <a:solidFill>
                    <a:srgbClr val="000000"/>
                  </a:solidFill>
                  <a:latin typeface="Times New Roman" pitchFamily="18" charset="0"/>
                  <a:cs typeface="Times New Roman" pitchFamily="18" charset="0"/>
                </a:rPr>
                <a:t>DXI800</a:t>
              </a:r>
              <a:r>
                <a:rPr lang="zh-CN" altLang="en-US" sz="1000" dirty="0">
                  <a:solidFill>
                    <a:srgbClr val="000000"/>
                  </a:solidFill>
                </a:rPr>
                <a:t>全自動免疫分析系統 </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Beckman Coulter </a:t>
              </a:r>
              <a:r>
                <a:rPr lang="en-US" altLang="zh-CN" sz="800" dirty="0" err="1">
                  <a:solidFill>
                    <a:srgbClr val="000000"/>
                  </a:solidFill>
                  <a:latin typeface="Times New Roman" pitchFamily="18" charset="0"/>
                  <a:cs typeface="Times New Roman" pitchFamily="18" charset="0"/>
                </a:rPr>
                <a:t>UniCel</a:t>
              </a:r>
              <a:r>
                <a:rPr lang="en-US" altLang="zh-CN" sz="800" dirty="0">
                  <a:solidFill>
                    <a:srgbClr val="000000"/>
                  </a:solidFill>
                  <a:latin typeface="Times New Roman" pitchFamily="18" charset="0"/>
                  <a:cs typeface="Times New Roman" pitchFamily="18" charset="0"/>
                </a:rPr>
                <a:t> DXI 800</a:t>
              </a:r>
              <a:r>
                <a:rPr lang="en-US" altLang="zh-CN" sz="800" dirty="0">
                  <a:solidFill>
                    <a:srgbClr val="000000"/>
                  </a:solidFill>
                </a:rPr>
                <a:t>)</a:t>
              </a:r>
              <a:r>
                <a:rPr lang="en-US" altLang="zh-CN" sz="1000" dirty="0">
                  <a:solidFill>
                    <a:srgbClr val="000000"/>
                  </a:solidFill>
                </a:rPr>
                <a:t> </a:t>
              </a:r>
              <a:r>
                <a:rPr lang="zh-CN" altLang="en-US" sz="1000" dirty="0">
                  <a:solidFill>
                    <a:srgbClr val="000000"/>
                  </a:solidFill>
                </a:rPr>
                <a:t>；</a:t>
              </a:r>
              <a:r>
                <a:rPr lang="en-US" altLang="zh-CN" sz="1000" dirty="0">
                  <a:solidFill>
                    <a:srgbClr val="000000"/>
                  </a:solidFill>
                </a:rPr>
                <a:t> </a:t>
              </a:r>
              <a:endParaRPr lang="zh-CN" altLang="en-US" sz="1000" dirty="0">
                <a:solidFill>
                  <a:srgbClr val="000000"/>
                </a:solidFill>
              </a:endParaRPr>
            </a:p>
          </p:txBody>
        </p:sp>
        <p:sp>
          <p:nvSpPr>
            <p:cNvPr id="7" name="Rectangle 14"/>
            <p:cNvSpPr>
              <a:spLocks noChangeArrowheads="1"/>
            </p:cNvSpPr>
            <p:nvPr/>
          </p:nvSpPr>
          <p:spPr bwMode="auto">
            <a:xfrm>
              <a:off x="672234" y="1185636"/>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堿性磷酸酶催化的</a:t>
              </a:r>
              <a:r>
                <a:rPr lang="en-US" altLang="zh-TW" sz="1000" dirty="0">
                  <a:solidFill>
                    <a:srgbClr val="000000"/>
                  </a:solidFill>
                </a:rPr>
                <a:t>3-(2-</a:t>
              </a:r>
              <a:r>
                <a:rPr lang="zh-TW" altLang="en-US" sz="1000" dirty="0">
                  <a:solidFill>
                    <a:srgbClr val="000000"/>
                  </a:solidFill>
                </a:rPr>
                <a:t>螺旋金剛烷</a:t>
              </a:r>
              <a:r>
                <a:rPr lang="en-US" altLang="zh-TW" sz="1000" dirty="0">
                  <a:solidFill>
                    <a:srgbClr val="000000"/>
                  </a:solidFill>
                </a:rPr>
                <a:t>)-4-</a:t>
              </a:r>
              <a:r>
                <a:rPr lang="zh-TW" altLang="en-US" sz="1000" dirty="0">
                  <a:solidFill>
                    <a:srgbClr val="000000"/>
                  </a:solidFill>
                </a:rPr>
                <a:t>甲氧基</a:t>
              </a:r>
              <a:r>
                <a:rPr lang="en-US" altLang="zh-TW" sz="1000" dirty="0">
                  <a:solidFill>
                    <a:srgbClr val="000000"/>
                  </a:solidFill>
                </a:rPr>
                <a:t>-4-(3-</a:t>
              </a:r>
              <a:r>
                <a:rPr lang="zh-TW" altLang="en-US" sz="1000" dirty="0">
                  <a:solidFill>
                    <a:srgbClr val="000000"/>
                  </a:solidFill>
                </a:rPr>
                <a:t>磷氧醯</a:t>
              </a:r>
              <a:r>
                <a:rPr lang="en-US" altLang="zh-TW" sz="1000" dirty="0">
                  <a:solidFill>
                    <a:srgbClr val="000000"/>
                  </a:solidFill>
                </a:rPr>
                <a:t>)-</a:t>
              </a:r>
              <a:r>
                <a:rPr lang="zh-TW" altLang="en-US" sz="1000" dirty="0">
                  <a:solidFill>
                    <a:srgbClr val="000000"/>
                  </a:solidFill>
                </a:rPr>
                <a:t>苯基</a:t>
              </a:r>
              <a:r>
                <a:rPr lang="en-US" altLang="zh-TW" sz="1000" dirty="0">
                  <a:solidFill>
                    <a:srgbClr val="000000"/>
                  </a:solidFill>
                </a:rPr>
                <a:t>-1,2-</a:t>
              </a:r>
              <a:r>
                <a:rPr lang="zh-TW" altLang="en-US" sz="1000" dirty="0">
                  <a:solidFill>
                    <a:srgbClr val="000000"/>
                  </a:solidFill>
                </a:rPr>
                <a:t>二氧環乙烷二鈉鹽</a:t>
              </a:r>
              <a:r>
                <a:rPr lang="en-US" altLang="zh-TW" sz="800" dirty="0">
                  <a:solidFill>
                    <a:srgbClr val="000000"/>
                  </a:solidFill>
                </a:rPr>
                <a:t>(</a:t>
              </a:r>
              <a:r>
                <a:rPr lang="en-US" altLang="zh-TW" sz="800" i="1" dirty="0">
                  <a:solidFill>
                    <a:srgbClr val="000000"/>
                  </a:solidFill>
                  <a:latin typeface="Times New Roman" pitchFamily="18" charset="0"/>
                  <a:cs typeface="Times New Roman" pitchFamily="18" charset="0"/>
                </a:rPr>
                <a:t>AMPPD</a:t>
              </a:r>
              <a:r>
                <a:rPr lang="en-US" altLang="zh-TW" sz="800" dirty="0">
                  <a:solidFill>
                    <a:srgbClr val="000000"/>
                  </a:solidFill>
                </a:rPr>
                <a:t>)</a:t>
              </a:r>
              <a:r>
                <a:rPr lang="zh-TW" altLang="en-US" sz="1000" dirty="0">
                  <a:solidFill>
                    <a:srgbClr val="000000"/>
                  </a:solidFill>
                </a:rPr>
                <a:t>標記</a:t>
              </a:r>
              <a:r>
                <a:rPr lang="zh-CN" altLang="en-US" sz="1000" dirty="0">
                  <a:solidFill>
                    <a:srgbClr val="000000"/>
                  </a:solidFill>
                </a:rPr>
                <a:t>的</a:t>
              </a:r>
              <a:r>
                <a:rPr lang="zh-TW" altLang="en-US" sz="1000" dirty="0">
                  <a:solidFill>
                    <a:srgbClr val="000000"/>
                  </a:solidFill>
                </a:rPr>
                <a:t>微粒子化學發光法</a:t>
              </a:r>
              <a:r>
                <a:rPr lang="zh-CN" altLang="en-US" sz="1000" dirty="0">
                  <a:solidFill>
                    <a:srgbClr val="000000"/>
                  </a:solidFill>
                </a:rPr>
                <a:t> </a:t>
              </a:r>
              <a:r>
                <a:rPr lang="en-US" altLang="zh-CN" sz="800" dirty="0">
                  <a:solidFill>
                    <a:srgbClr val="000000"/>
                  </a:solidFill>
                </a:rPr>
                <a:t>(</a:t>
              </a:r>
              <a:r>
                <a:rPr lang="en-US" altLang="zh-CN" sz="800" i="1" dirty="0">
                  <a:solidFill>
                    <a:srgbClr val="000000"/>
                  </a:solidFill>
                  <a:latin typeface="Times New Roman" pitchFamily="18" charset="0"/>
                  <a:cs typeface="Times New Roman" pitchFamily="18" charset="0"/>
                </a:rPr>
                <a:t>ALP</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AMPPD</a:t>
              </a:r>
              <a:r>
                <a:rPr lang="en-US" altLang="zh-CN" sz="800" dirty="0">
                  <a:solidFill>
                    <a:srgbClr val="000000"/>
                  </a:solidFill>
                </a:rPr>
                <a:t>)</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1" name="Rectangle 14"/>
            <p:cNvSpPr>
              <a:spLocks noChangeArrowheads="1"/>
            </p:cNvSpPr>
            <p:nvPr/>
          </p:nvSpPr>
          <p:spPr bwMode="auto">
            <a:xfrm>
              <a:off x="672234" y="1420414"/>
              <a:ext cx="104334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對上報資料按照檢測儀器分組統計，剔除均值</a:t>
              </a:r>
              <a:r>
                <a:rPr lang="en-US" altLang="zh-TW" sz="1000" dirty="0">
                  <a:solidFill>
                    <a:srgbClr val="000000"/>
                  </a:solidFill>
                </a:rPr>
                <a:t>±3SD</a:t>
              </a:r>
              <a:r>
                <a:rPr lang="zh-TW" altLang="en-US" sz="1000" dirty="0">
                  <a:solidFill>
                    <a:srgbClr val="000000"/>
                  </a:solidFill>
                </a:rPr>
                <a:t>之外的資料，計算組內的最大值、最小值、平均值、中位數、標準差、變異係數，以本組中位數作為靶值，</a:t>
              </a:r>
              <a:r>
                <a:rPr lang="zh-CN" altLang="en-US" sz="1000" dirty="0">
                  <a:solidFill>
                    <a:srgbClr val="000000"/>
                  </a:solidFill>
                </a:rPr>
                <a:t>並以固定限</a:t>
              </a:r>
              <a:r>
                <a:rPr lang="zh-TW" altLang="en-US" sz="1000" dirty="0">
                  <a:solidFill>
                    <a:srgbClr val="000000"/>
                  </a:solidFill>
                </a:rPr>
                <a:t>靶值</a:t>
              </a:r>
              <a:r>
                <a:rPr lang="en-US" altLang="zh-TW" sz="1000" dirty="0">
                  <a:solidFill>
                    <a:srgbClr val="000000"/>
                  </a:solidFill>
                </a:rPr>
                <a:t>±25%</a:t>
              </a:r>
              <a:r>
                <a:rPr lang="zh-CN" altLang="en-US" sz="1000" dirty="0">
                  <a:solidFill>
                    <a:srgbClr val="000000"/>
                  </a:solidFill>
                </a:rPr>
                <a:t>作為評價結果是否合格的允許範圍，</a:t>
              </a:r>
              <a:r>
                <a:rPr lang="zh-TW" altLang="en-US" sz="1000" dirty="0">
                  <a:solidFill>
                    <a:srgbClr val="000000"/>
                  </a:solidFill>
                </a:rPr>
                <a:t>計算</a:t>
              </a:r>
              <a:r>
                <a:rPr lang="zh-CN" altLang="en-US" sz="1000" dirty="0">
                  <a:solidFill>
                    <a:srgbClr val="000000"/>
                  </a:solidFill>
                </a:rPr>
                <a:t>各</a:t>
              </a:r>
              <a:r>
                <a:rPr lang="zh-TW" altLang="en-US" sz="1000" dirty="0">
                  <a:solidFill>
                    <a:srgbClr val="000000"/>
                  </a:solidFill>
                </a:rPr>
                <a:t>參評實驗室測定結果的偏差</a:t>
              </a:r>
              <a:r>
                <a:rPr lang="zh-CN" altLang="en-US" sz="1000" dirty="0">
                  <a:latin typeface="Times New Roman" pitchFamily="18" charset="0"/>
                  <a:cs typeface="Times New Roman" pitchFamily="18" charset="0"/>
                </a:rPr>
                <a:t>；本例檢測系統為</a:t>
              </a:r>
              <a:r>
                <a:rPr lang="en-US" altLang="zh-CN" sz="1000" dirty="0">
                  <a:latin typeface="Times New Roman" pitchFamily="18" charset="0"/>
                  <a:cs typeface="Times New Roman" pitchFamily="18" charset="0"/>
                </a:rPr>
                <a:t>Beckman DXI 800</a:t>
              </a:r>
              <a:r>
                <a:rPr lang="zh-CN" altLang="en-US" sz="1000" dirty="0">
                  <a:latin typeface="Times New Roman" pitchFamily="18" charset="0"/>
                  <a:cs typeface="Times New Roman" pitchFamily="18" charset="0"/>
                </a:rPr>
                <a:t>，所以結果劃分在</a:t>
              </a:r>
              <a:r>
                <a:rPr lang="en-US" altLang="zh-CN" sz="1000" dirty="0">
                  <a:latin typeface="Times New Roman" pitchFamily="18" charset="0"/>
                  <a:cs typeface="Times New Roman" pitchFamily="18" charset="0"/>
                </a:rPr>
                <a:t>Beckman DXI/DXC</a:t>
              </a:r>
              <a:r>
                <a:rPr lang="zh-CN" altLang="en-US" sz="1000" dirty="0">
                  <a:latin typeface="Times New Roman" pitchFamily="18" charset="0"/>
                  <a:cs typeface="Times New Roman" pitchFamily="18" charset="0"/>
                </a:rPr>
                <a:t>組統計，本組共包括</a:t>
              </a:r>
              <a:r>
                <a:rPr lang="en-US" altLang="zh-CN" sz="1000" dirty="0">
                  <a:latin typeface="Times New Roman" pitchFamily="18" charset="0"/>
                  <a:cs typeface="Times New Roman" pitchFamily="18" charset="0"/>
                </a:rPr>
                <a:t>217</a:t>
              </a:r>
              <a:r>
                <a:rPr lang="zh-CN" altLang="en-US" sz="1000" dirty="0">
                  <a:latin typeface="Times New Roman" pitchFamily="18" charset="0"/>
                  <a:cs typeface="Times New Roman" pitchFamily="18" charset="0"/>
                </a:rPr>
                <a:t>家實驗室參評；</a:t>
              </a:r>
              <a:endParaRPr lang="en-US" altLang="zh-CN" sz="1000" dirty="0">
                <a:latin typeface="Times New Roman" pitchFamily="18" charset="0"/>
                <a:cs typeface="Times New Roman" pitchFamily="18" charset="0"/>
              </a:endParaRPr>
            </a:p>
          </p:txBody>
        </p:sp>
      </p:grpSp>
      <p:grpSp>
        <p:nvGrpSpPr>
          <p:cNvPr id="3" name="组合 2"/>
          <p:cNvGrpSpPr/>
          <p:nvPr/>
        </p:nvGrpSpPr>
        <p:grpSpPr>
          <a:xfrm>
            <a:off x="8342803" y="44166"/>
            <a:ext cx="3116261" cy="788566"/>
            <a:chOff x="8358183" y="38104"/>
            <a:chExt cx="3116261" cy="788566"/>
          </a:xfrm>
        </p:grpSpPr>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8183" y="38104"/>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815638" y="669925"/>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502703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851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16" name="组合 15"/>
          <p:cNvGrpSpPr/>
          <p:nvPr/>
        </p:nvGrpSpPr>
        <p:grpSpPr>
          <a:xfrm>
            <a:off x="731902" y="38104"/>
            <a:ext cx="10742542" cy="5874759"/>
            <a:chOff x="731902" y="38104"/>
            <a:chExt cx="10742542" cy="5874759"/>
          </a:xfrm>
        </p:grpSpPr>
        <p:grpSp>
          <p:nvGrpSpPr>
            <p:cNvPr id="3" name="组合 2"/>
            <p:cNvGrpSpPr/>
            <p:nvPr/>
          </p:nvGrpSpPr>
          <p:grpSpPr>
            <a:xfrm>
              <a:off x="8358183" y="38104"/>
              <a:ext cx="3116261" cy="788566"/>
              <a:chOff x="8358183" y="38104"/>
              <a:chExt cx="3116261" cy="788566"/>
            </a:xfrm>
          </p:grpSpPr>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3" y="38104"/>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10815638" y="669925"/>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p:cNvGrpSpPr/>
            <p:nvPr/>
          </p:nvGrpSpPr>
          <p:grpSpPr>
            <a:xfrm>
              <a:off x="731902" y="610143"/>
              <a:ext cx="10433444" cy="5302720"/>
              <a:chOff x="731902" y="610143"/>
              <a:chExt cx="10433444" cy="5302720"/>
            </a:xfrm>
          </p:grpSpPr>
          <p:pic>
            <p:nvPicPr>
              <p:cNvPr id="962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474" y="1677904"/>
                <a:ext cx="4511605" cy="4234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731903" y="610143"/>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促甲狀腺激素</a:t>
                </a:r>
                <a:r>
                  <a:rPr lang="en-US" altLang="zh-CN" sz="800" dirty="0"/>
                  <a:t>(</a:t>
                </a:r>
                <a:r>
                  <a:rPr lang="en-US" altLang="zh-CN" sz="800" i="1" dirty="0" err="1">
                    <a:latin typeface="Times New Roman" pitchFamily="18" charset="0"/>
                    <a:cs typeface="Times New Roman" pitchFamily="18" charset="0"/>
                  </a:rPr>
                  <a:t>Thyrotropin</a:t>
                </a:r>
                <a:r>
                  <a:rPr lang="en-US" altLang="zh-CN" sz="800" dirty="0"/>
                  <a:t>) </a:t>
                </a:r>
                <a:r>
                  <a:rPr lang="en-US" altLang="zh-CN" sz="700" dirty="0"/>
                  <a:t>[</a:t>
                </a:r>
                <a:r>
                  <a:rPr lang="en-US" altLang="zh-CN" sz="700" dirty="0" err="1"/>
                  <a:t>mIU</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貝克曼庫爾特</a:t>
                </a:r>
                <a:r>
                  <a:rPr lang="en-US" altLang="zh-CN" sz="1000" dirty="0">
                    <a:solidFill>
                      <a:srgbClr val="000000"/>
                    </a:solidFill>
                    <a:latin typeface="Times New Roman" pitchFamily="18" charset="0"/>
                    <a:cs typeface="Times New Roman" pitchFamily="18" charset="0"/>
                  </a:rPr>
                  <a:t>DXI800</a:t>
                </a:r>
                <a:r>
                  <a:rPr lang="zh-CN" altLang="en-US" sz="1000" dirty="0">
                    <a:solidFill>
                      <a:srgbClr val="000000"/>
                    </a:solidFill>
                  </a:rPr>
                  <a:t>全自動免疫分析系統 </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Beckman Coulter </a:t>
                </a:r>
                <a:r>
                  <a:rPr lang="en-US" altLang="zh-CN" sz="800" dirty="0" err="1">
                    <a:solidFill>
                      <a:srgbClr val="000000"/>
                    </a:solidFill>
                    <a:latin typeface="Times New Roman" pitchFamily="18" charset="0"/>
                    <a:cs typeface="Times New Roman" pitchFamily="18" charset="0"/>
                  </a:rPr>
                  <a:t>UniCel</a:t>
                </a:r>
                <a:r>
                  <a:rPr lang="en-US" altLang="zh-CN" sz="800" dirty="0">
                    <a:solidFill>
                      <a:srgbClr val="000000"/>
                    </a:solidFill>
                    <a:latin typeface="Times New Roman" pitchFamily="18" charset="0"/>
                    <a:cs typeface="Times New Roman" pitchFamily="18" charset="0"/>
                  </a:rPr>
                  <a:t> DXI 800</a:t>
                </a:r>
                <a:r>
                  <a:rPr lang="en-US" altLang="zh-CN" sz="800" dirty="0">
                    <a:solidFill>
                      <a:srgbClr val="000000"/>
                    </a:solidFill>
                  </a:rPr>
                  <a:t>)</a:t>
                </a:r>
                <a:r>
                  <a:rPr lang="en-US" altLang="zh-CN" sz="1000" dirty="0">
                    <a:solidFill>
                      <a:srgbClr val="000000"/>
                    </a:solidFill>
                  </a:rPr>
                  <a:t> </a:t>
                </a:r>
                <a:r>
                  <a:rPr lang="zh-CN" altLang="en-US" sz="1000" dirty="0">
                    <a:solidFill>
                      <a:srgbClr val="000000"/>
                    </a:solidFill>
                  </a:rPr>
                  <a:t>；</a:t>
                </a:r>
                <a:r>
                  <a:rPr lang="en-US" altLang="zh-CN" sz="1000" dirty="0">
                    <a:solidFill>
                      <a:srgbClr val="000000"/>
                    </a:solidFill>
                  </a:rPr>
                  <a:t> </a:t>
                </a:r>
                <a:endParaRPr lang="zh-CN" altLang="en-US" sz="1000" dirty="0">
                  <a:solidFill>
                    <a:srgbClr val="000000"/>
                  </a:solidFill>
                </a:endParaRPr>
              </a:p>
            </p:txBody>
          </p:sp>
          <p:sp>
            <p:nvSpPr>
              <p:cNvPr id="7" name="Rectangle 14"/>
              <p:cNvSpPr>
                <a:spLocks noChangeArrowheads="1"/>
              </p:cNvSpPr>
              <p:nvPr/>
            </p:nvSpPr>
            <p:spPr bwMode="auto">
              <a:xfrm>
                <a:off x="731902" y="856294"/>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堿性磷酸酶催化的</a:t>
                </a:r>
                <a:r>
                  <a:rPr lang="en-US" altLang="zh-TW" sz="1000" dirty="0">
                    <a:solidFill>
                      <a:srgbClr val="000000"/>
                    </a:solidFill>
                  </a:rPr>
                  <a:t>3-(2-</a:t>
                </a:r>
                <a:r>
                  <a:rPr lang="zh-TW" altLang="en-US" sz="1000" dirty="0">
                    <a:solidFill>
                      <a:srgbClr val="000000"/>
                    </a:solidFill>
                  </a:rPr>
                  <a:t>螺旋金剛烷</a:t>
                </a:r>
                <a:r>
                  <a:rPr lang="en-US" altLang="zh-TW" sz="1000" dirty="0">
                    <a:solidFill>
                      <a:srgbClr val="000000"/>
                    </a:solidFill>
                  </a:rPr>
                  <a:t>)-4-</a:t>
                </a:r>
                <a:r>
                  <a:rPr lang="zh-TW" altLang="en-US" sz="1000" dirty="0">
                    <a:solidFill>
                      <a:srgbClr val="000000"/>
                    </a:solidFill>
                  </a:rPr>
                  <a:t>甲氧基</a:t>
                </a:r>
                <a:r>
                  <a:rPr lang="en-US" altLang="zh-TW" sz="1000" dirty="0">
                    <a:solidFill>
                      <a:srgbClr val="000000"/>
                    </a:solidFill>
                  </a:rPr>
                  <a:t>-4-(3-</a:t>
                </a:r>
                <a:r>
                  <a:rPr lang="zh-TW" altLang="en-US" sz="1000" dirty="0">
                    <a:solidFill>
                      <a:srgbClr val="000000"/>
                    </a:solidFill>
                  </a:rPr>
                  <a:t>磷氧醯</a:t>
                </a:r>
                <a:r>
                  <a:rPr lang="en-US" altLang="zh-TW" sz="1000" dirty="0">
                    <a:solidFill>
                      <a:srgbClr val="000000"/>
                    </a:solidFill>
                  </a:rPr>
                  <a:t>)-</a:t>
                </a:r>
                <a:r>
                  <a:rPr lang="zh-TW" altLang="en-US" sz="1000" dirty="0">
                    <a:solidFill>
                      <a:srgbClr val="000000"/>
                    </a:solidFill>
                  </a:rPr>
                  <a:t>苯基</a:t>
                </a:r>
                <a:r>
                  <a:rPr lang="en-US" altLang="zh-TW" sz="1000" dirty="0">
                    <a:solidFill>
                      <a:srgbClr val="000000"/>
                    </a:solidFill>
                  </a:rPr>
                  <a:t>-1,2-</a:t>
                </a:r>
                <a:r>
                  <a:rPr lang="zh-TW" altLang="en-US" sz="1000" dirty="0">
                    <a:solidFill>
                      <a:srgbClr val="000000"/>
                    </a:solidFill>
                  </a:rPr>
                  <a:t>二氧環乙烷二鈉鹽</a:t>
                </a:r>
                <a:r>
                  <a:rPr lang="en-US" altLang="zh-TW" sz="800" dirty="0">
                    <a:solidFill>
                      <a:srgbClr val="000000"/>
                    </a:solidFill>
                  </a:rPr>
                  <a:t>(</a:t>
                </a:r>
                <a:r>
                  <a:rPr lang="en-US" altLang="zh-TW" sz="800" i="1" dirty="0">
                    <a:solidFill>
                      <a:srgbClr val="000000"/>
                    </a:solidFill>
                    <a:latin typeface="Times New Roman" pitchFamily="18" charset="0"/>
                    <a:cs typeface="Times New Roman" pitchFamily="18" charset="0"/>
                  </a:rPr>
                  <a:t>AMPPD</a:t>
                </a:r>
                <a:r>
                  <a:rPr lang="en-US" altLang="zh-TW" sz="800" dirty="0">
                    <a:solidFill>
                      <a:srgbClr val="000000"/>
                    </a:solidFill>
                  </a:rPr>
                  <a:t>)</a:t>
                </a:r>
                <a:r>
                  <a:rPr lang="zh-TW" altLang="en-US" sz="1000" dirty="0">
                    <a:solidFill>
                      <a:srgbClr val="000000"/>
                    </a:solidFill>
                  </a:rPr>
                  <a:t>標記</a:t>
                </a:r>
                <a:r>
                  <a:rPr lang="zh-CN" altLang="en-US" sz="1000" dirty="0">
                    <a:solidFill>
                      <a:srgbClr val="000000"/>
                    </a:solidFill>
                  </a:rPr>
                  <a:t>的</a:t>
                </a:r>
                <a:r>
                  <a:rPr lang="zh-TW" altLang="en-US" sz="1000" dirty="0">
                    <a:solidFill>
                      <a:srgbClr val="000000"/>
                    </a:solidFill>
                  </a:rPr>
                  <a:t>微粒子化學發光法</a:t>
                </a:r>
                <a:r>
                  <a:rPr lang="zh-CN" altLang="en-US" sz="1000" dirty="0">
                    <a:solidFill>
                      <a:srgbClr val="000000"/>
                    </a:solidFill>
                  </a:rPr>
                  <a:t> </a:t>
                </a:r>
                <a:r>
                  <a:rPr lang="en-US" altLang="zh-CN" sz="800" dirty="0">
                    <a:solidFill>
                      <a:srgbClr val="000000"/>
                    </a:solidFill>
                  </a:rPr>
                  <a:t>(</a:t>
                </a:r>
                <a:r>
                  <a:rPr lang="en-US" altLang="zh-CN" sz="800" i="1" dirty="0">
                    <a:solidFill>
                      <a:srgbClr val="000000"/>
                    </a:solidFill>
                    <a:latin typeface="Times New Roman" pitchFamily="18" charset="0"/>
                    <a:cs typeface="Times New Roman" pitchFamily="18" charset="0"/>
                  </a:rPr>
                  <a:t>ALP</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AMPPD</a:t>
                </a:r>
                <a:r>
                  <a:rPr lang="en-US" altLang="zh-CN" sz="800" dirty="0">
                    <a:solidFill>
                      <a:srgbClr val="000000"/>
                    </a:solidFill>
                  </a:rPr>
                  <a:t>)</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1" name="Rectangle 14"/>
              <p:cNvSpPr>
                <a:spLocks noChangeArrowheads="1"/>
              </p:cNvSpPr>
              <p:nvPr/>
            </p:nvSpPr>
            <p:spPr bwMode="auto">
              <a:xfrm>
                <a:off x="731902" y="1091072"/>
                <a:ext cx="104334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對上報資料按照檢測儀器分組統計，剔除均值</a:t>
                </a:r>
                <a:r>
                  <a:rPr lang="en-US" altLang="zh-TW" sz="1000" dirty="0">
                    <a:solidFill>
                      <a:srgbClr val="000000"/>
                    </a:solidFill>
                  </a:rPr>
                  <a:t>±3SD</a:t>
                </a:r>
                <a:r>
                  <a:rPr lang="zh-TW" altLang="en-US" sz="1000" dirty="0">
                    <a:solidFill>
                      <a:srgbClr val="000000"/>
                    </a:solidFill>
                  </a:rPr>
                  <a:t>之外的資料，計算組內的最大值、最小值、平均值、中位數、標準差、變異係數，以本組中位數作為靶值，</a:t>
                </a:r>
                <a:r>
                  <a:rPr lang="zh-CN" altLang="en-US" sz="1000" dirty="0">
                    <a:solidFill>
                      <a:srgbClr val="000000"/>
                    </a:solidFill>
                  </a:rPr>
                  <a:t>並以固定限</a:t>
                </a:r>
                <a:r>
                  <a:rPr lang="zh-TW" altLang="en-US" sz="1000" dirty="0">
                    <a:solidFill>
                      <a:srgbClr val="000000"/>
                    </a:solidFill>
                  </a:rPr>
                  <a:t>靶值</a:t>
                </a:r>
                <a:r>
                  <a:rPr lang="en-US" altLang="zh-TW" sz="1000" dirty="0">
                    <a:solidFill>
                      <a:srgbClr val="000000"/>
                    </a:solidFill>
                  </a:rPr>
                  <a:t>±25%</a:t>
                </a:r>
                <a:r>
                  <a:rPr lang="zh-CN" altLang="en-US" sz="1000" dirty="0">
                    <a:solidFill>
                      <a:srgbClr val="000000"/>
                    </a:solidFill>
                  </a:rPr>
                  <a:t>作為評價結果是否合格的允許範圍，</a:t>
                </a:r>
                <a:r>
                  <a:rPr lang="zh-TW" altLang="en-US" sz="1000" dirty="0">
                    <a:solidFill>
                      <a:srgbClr val="000000"/>
                    </a:solidFill>
                  </a:rPr>
                  <a:t>計算</a:t>
                </a:r>
                <a:r>
                  <a:rPr lang="zh-CN" altLang="en-US" sz="1000" dirty="0">
                    <a:solidFill>
                      <a:srgbClr val="000000"/>
                    </a:solidFill>
                  </a:rPr>
                  <a:t>各</a:t>
                </a:r>
                <a:r>
                  <a:rPr lang="zh-TW" altLang="en-US" sz="1000" dirty="0">
                    <a:solidFill>
                      <a:srgbClr val="000000"/>
                    </a:solidFill>
                  </a:rPr>
                  <a:t>參評實驗室測定結果的偏差</a:t>
                </a:r>
                <a:r>
                  <a:rPr lang="zh-CN" altLang="en-US" sz="1000" dirty="0">
                    <a:latin typeface="Times New Roman" pitchFamily="18" charset="0"/>
                    <a:cs typeface="Times New Roman" pitchFamily="18" charset="0"/>
                  </a:rPr>
                  <a:t>；本例檢測系統為</a:t>
                </a:r>
                <a:r>
                  <a:rPr lang="en-US" altLang="zh-CN" sz="1000" dirty="0">
                    <a:latin typeface="Times New Roman" pitchFamily="18" charset="0"/>
                    <a:cs typeface="Times New Roman" pitchFamily="18" charset="0"/>
                  </a:rPr>
                  <a:t>Beckman DXI 800</a:t>
                </a:r>
                <a:r>
                  <a:rPr lang="zh-CN" altLang="en-US" sz="1000" dirty="0">
                    <a:latin typeface="Times New Roman" pitchFamily="18" charset="0"/>
                    <a:cs typeface="Times New Roman" pitchFamily="18" charset="0"/>
                  </a:rPr>
                  <a:t>，所以結果劃分在</a:t>
                </a:r>
                <a:r>
                  <a:rPr lang="en-US" altLang="zh-CN" sz="1000" dirty="0">
                    <a:latin typeface="Times New Roman" pitchFamily="18" charset="0"/>
                    <a:cs typeface="Times New Roman" pitchFamily="18" charset="0"/>
                  </a:rPr>
                  <a:t>Beckman DXI/DXC</a:t>
                </a:r>
                <a:r>
                  <a:rPr lang="zh-CN" altLang="en-US" sz="1000" dirty="0">
                    <a:latin typeface="Times New Roman" pitchFamily="18" charset="0"/>
                    <a:cs typeface="Times New Roman" pitchFamily="18" charset="0"/>
                  </a:rPr>
                  <a:t>組統計，本組共包括</a:t>
                </a:r>
                <a:r>
                  <a:rPr lang="en-US" altLang="zh-CN" sz="1000" dirty="0">
                    <a:latin typeface="Times New Roman" pitchFamily="18" charset="0"/>
                    <a:cs typeface="Times New Roman" pitchFamily="18" charset="0"/>
                  </a:rPr>
                  <a:t>217</a:t>
                </a:r>
                <a:r>
                  <a:rPr lang="zh-CN" altLang="en-US" sz="1000" dirty="0">
                    <a:latin typeface="Times New Roman" pitchFamily="18" charset="0"/>
                    <a:cs typeface="Times New Roman" pitchFamily="18" charset="0"/>
                  </a:rPr>
                  <a:t>家實驗室參評；</a:t>
                </a:r>
                <a:endParaRPr lang="en-US" altLang="zh-CN" sz="1000" dirty="0">
                  <a:latin typeface="Times New Roman" pitchFamily="18" charset="0"/>
                  <a:cs typeface="Times New Roman" pitchFamily="18" charset="0"/>
                </a:endParaRPr>
              </a:p>
            </p:txBody>
          </p:sp>
          <p:grpSp>
            <p:nvGrpSpPr>
              <p:cNvPr id="8" name="组合 7"/>
              <p:cNvGrpSpPr/>
              <p:nvPr/>
            </p:nvGrpSpPr>
            <p:grpSpPr>
              <a:xfrm>
                <a:off x="5316078" y="1659974"/>
                <a:ext cx="5735629" cy="697005"/>
                <a:chOff x="5253323" y="1677904"/>
                <a:chExt cx="5735629" cy="697005"/>
              </a:xfrm>
            </p:grpSpPr>
            <p:pic>
              <p:nvPicPr>
                <p:cNvPr id="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3323" y="1677904"/>
                  <a:ext cx="5735629" cy="69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3324" y="1802141"/>
                  <a:ext cx="623588" cy="184666"/>
                </a:xfrm>
                <a:prstGeom prst="rect">
                  <a:avLst/>
                </a:prstGeom>
                <a:noFill/>
              </p:spPr>
              <p:txBody>
                <a:bodyPr wrap="square" rtlCol="0">
                  <a:spAutoFit/>
                </a:bodyPr>
                <a:lstStyle/>
                <a:p>
                  <a:pPr algn="ctr"/>
                  <a:r>
                    <a:rPr lang="en-US" altLang="zh-CN" sz="600" dirty="0">
                      <a:solidFill>
                        <a:schemeClr val="bg2"/>
                      </a:solidFill>
                    </a:rPr>
                    <a:t>201415</a:t>
                  </a:r>
                  <a:endParaRPr lang="zh-CN" altLang="en-US" sz="600" dirty="0">
                    <a:solidFill>
                      <a:schemeClr val="bg2"/>
                    </a:solidFill>
                  </a:endParaRPr>
                </a:p>
              </p:txBody>
            </p:sp>
          </p:grpSp>
          <p:grpSp>
            <p:nvGrpSpPr>
              <p:cNvPr id="9" name="组合 8"/>
              <p:cNvGrpSpPr/>
              <p:nvPr/>
            </p:nvGrpSpPr>
            <p:grpSpPr>
              <a:xfrm>
                <a:off x="5316058" y="2531646"/>
                <a:ext cx="5735660" cy="697003"/>
                <a:chOff x="5253303" y="2549576"/>
                <a:chExt cx="5735660" cy="697003"/>
              </a:xfrm>
            </p:grpSpPr>
            <p:pic>
              <p:nvPicPr>
                <p:cNvPr id="11572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3324" y="2549576"/>
                  <a:ext cx="5735639" cy="69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253303" y="2657824"/>
                  <a:ext cx="623588" cy="184666"/>
                </a:xfrm>
                <a:prstGeom prst="rect">
                  <a:avLst/>
                </a:prstGeom>
                <a:noFill/>
              </p:spPr>
              <p:txBody>
                <a:bodyPr wrap="square" rtlCol="0">
                  <a:spAutoFit/>
                </a:bodyPr>
                <a:lstStyle/>
                <a:p>
                  <a:pPr algn="ctr"/>
                  <a:r>
                    <a:rPr lang="en-US" altLang="zh-CN" sz="600" dirty="0">
                      <a:solidFill>
                        <a:schemeClr val="bg2"/>
                      </a:solidFill>
                    </a:rPr>
                    <a:t>201414</a:t>
                  </a:r>
                  <a:endParaRPr lang="zh-CN" altLang="en-US" sz="600" dirty="0">
                    <a:solidFill>
                      <a:schemeClr val="bg2"/>
                    </a:solidFill>
                  </a:endParaRPr>
                </a:p>
              </p:txBody>
            </p:sp>
          </p:grpSp>
          <p:grpSp>
            <p:nvGrpSpPr>
              <p:cNvPr id="10" name="组合 9"/>
              <p:cNvGrpSpPr/>
              <p:nvPr/>
            </p:nvGrpSpPr>
            <p:grpSpPr>
              <a:xfrm>
                <a:off x="5316058" y="3390419"/>
                <a:ext cx="5735638" cy="703173"/>
                <a:chOff x="5253303" y="3408349"/>
                <a:chExt cx="5735638" cy="703173"/>
              </a:xfrm>
            </p:grpSpPr>
            <p:pic>
              <p:nvPicPr>
                <p:cNvPr id="1157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3313" y="3408349"/>
                  <a:ext cx="5735628" cy="703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5253303" y="3520488"/>
                  <a:ext cx="623588" cy="184666"/>
                </a:xfrm>
                <a:prstGeom prst="rect">
                  <a:avLst/>
                </a:prstGeom>
                <a:noFill/>
              </p:spPr>
              <p:txBody>
                <a:bodyPr wrap="square" rtlCol="0">
                  <a:spAutoFit/>
                </a:bodyPr>
                <a:lstStyle/>
                <a:p>
                  <a:pPr algn="ctr"/>
                  <a:r>
                    <a:rPr lang="en-US" altLang="zh-CN" sz="600" dirty="0">
                      <a:solidFill>
                        <a:schemeClr val="bg2"/>
                      </a:solidFill>
                    </a:rPr>
                    <a:t>201413</a:t>
                  </a:r>
                  <a:endParaRPr lang="zh-CN" altLang="en-US" sz="600" dirty="0">
                    <a:solidFill>
                      <a:schemeClr val="bg2"/>
                    </a:solidFill>
                  </a:endParaRPr>
                </a:p>
              </p:txBody>
            </p:sp>
          </p:grpSp>
          <p:grpSp>
            <p:nvGrpSpPr>
              <p:cNvPr id="12" name="组合 11"/>
              <p:cNvGrpSpPr/>
              <p:nvPr/>
            </p:nvGrpSpPr>
            <p:grpSpPr>
              <a:xfrm>
                <a:off x="5316058" y="4287730"/>
                <a:ext cx="5735649" cy="697003"/>
                <a:chOff x="5253303" y="4305660"/>
                <a:chExt cx="5735649" cy="697003"/>
              </a:xfrm>
            </p:grpSpPr>
            <p:pic>
              <p:nvPicPr>
                <p:cNvPr id="2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3303" y="4305660"/>
                  <a:ext cx="5735649" cy="69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5253324" y="4413382"/>
                  <a:ext cx="623588" cy="184666"/>
                </a:xfrm>
                <a:prstGeom prst="rect">
                  <a:avLst/>
                </a:prstGeom>
                <a:noFill/>
              </p:spPr>
              <p:txBody>
                <a:bodyPr wrap="square" rtlCol="0">
                  <a:spAutoFit/>
                </a:bodyPr>
                <a:lstStyle/>
                <a:p>
                  <a:pPr algn="ctr"/>
                  <a:r>
                    <a:rPr lang="en-US" altLang="zh-CN" sz="600" dirty="0">
                      <a:solidFill>
                        <a:schemeClr val="bg2"/>
                      </a:solidFill>
                    </a:rPr>
                    <a:t>201412</a:t>
                  </a:r>
                  <a:endParaRPr lang="zh-CN" altLang="en-US" sz="600" dirty="0">
                    <a:solidFill>
                      <a:schemeClr val="bg2"/>
                    </a:solidFill>
                  </a:endParaRPr>
                </a:p>
              </p:txBody>
            </p:sp>
          </p:grpSp>
          <p:grpSp>
            <p:nvGrpSpPr>
              <p:cNvPr id="13" name="组合 12"/>
              <p:cNvGrpSpPr/>
              <p:nvPr/>
            </p:nvGrpSpPr>
            <p:grpSpPr>
              <a:xfrm>
                <a:off x="5316058" y="5176507"/>
                <a:ext cx="5735649" cy="668126"/>
                <a:chOff x="5253303" y="5194437"/>
                <a:chExt cx="5735649" cy="668126"/>
              </a:xfrm>
            </p:grpSpPr>
            <p:pic>
              <p:nvPicPr>
                <p:cNvPr id="11571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3313" y="5194437"/>
                  <a:ext cx="5735639" cy="66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5253303" y="5313056"/>
                  <a:ext cx="623588" cy="184666"/>
                </a:xfrm>
                <a:prstGeom prst="rect">
                  <a:avLst/>
                </a:prstGeom>
                <a:noFill/>
              </p:spPr>
              <p:txBody>
                <a:bodyPr wrap="square" rtlCol="0">
                  <a:spAutoFit/>
                </a:bodyPr>
                <a:lstStyle/>
                <a:p>
                  <a:pPr algn="ctr"/>
                  <a:r>
                    <a:rPr lang="en-US" altLang="zh-CN" sz="600" dirty="0">
                      <a:solidFill>
                        <a:schemeClr val="bg2"/>
                      </a:solidFill>
                    </a:rPr>
                    <a:t>201411</a:t>
                  </a:r>
                  <a:endParaRPr lang="zh-CN" altLang="en-US" sz="600" dirty="0">
                    <a:solidFill>
                      <a:schemeClr val="bg2"/>
                    </a:solidFill>
                  </a:endParaRPr>
                </a:p>
              </p:txBody>
            </p:sp>
          </p:grpSp>
        </p:grpSp>
      </p:grpSp>
    </p:spTree>
    <p:extLst>
      <p:ext uri="{BB962C8B-B14F-4D97-AF65-F5344CB8AC3E}">
        <p14:creationId xmlns:p14="http://schemas.microsoft.com/office/powerpoint/2010/main" val="3577906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5823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3" name="组合 2"/>
          <p:cNvGrpSpPr/>
          <p:nvPr/>
        </p:nvGrpSpPr>
        <p:grpSpPr>
          <a:xfrm>
            <a:off x="973525" y="678322"/>
            <a:ext cx="9766198" cy="5224883"/>
            <a:chOff x="973525" y="678322"/>
            <a:chExt cx="9766198" cy="5224883"/>
          </a:xfrm>
        </p:grpSpPr>
        <p:pic>
          <p:nvPicPr>
            <p:cNvPr id="10138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101" y="1226699"/>
              <a:ext cx="4572698" cy="467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4"/>
            <p:cNvSpPr>
              <a:spLocks noChangeArrowheads="1"/>
            </p:cNvSpPr>
            <p:nvPr/>
          </p:nvSpPr>
          <p:spPr bwMode="auto">
            <a:xfrm>
              <a:off x="973525" y="67832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pic>
          <p:nvPicPr>
            <p:cNvPr id="10138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574" y="1226699"/>
              <a:ext cx="4572699" cy="467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6710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63734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4" name="组合 3"/>
          <p:cNvGrpSpPr/>
          <p:nvPr/>
        </p:nvGrpSpPr>
        <p:grpSpPr>
          <a:xfrm>
            <a:off x="919735" y="750042"/>
            <a:ext cx="9766198" cy="5053767"/>
            <a:chOff x="919735" y="750042"/>
            <a:chExt cx="9766198" cy="5053767"/>
          </a:xfrm>
        </p:grpSpPr>
        <p:pic>
          <p:nvPicPr>
            <p:cNvPr id="1003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584" y="1398031"/>
              <a:ext cx="4086361" cy="217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583" y="3629239"/>
              <a:ext cx="4086362" cy="217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4"/>
            <p:cNvSpPr>
              <a:spLocks noChangeArrowheads="1"/>
            </p:cNvSpPr>
            <p:nvPr/>
          </p:nvSpPr>
          <p:spPr bwMode="auto">
            <a:xfrm>
              <a:off x="919735" y="75004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nvGrpSpPr>
            <p:cNvPr id="3" name="组合 2"/>
            <p:cNvGrpSpPr/>
            <p:nvPr/>
          </p:nvGrpSpPr>
          <p:grpSpPr>
            <a:xfrm>
              <a:off x="1173919" y="1398031"/>
              <a:ext cx="4808692" cy="4405778"/>
              <a:chOff x="1173919" y="1398031"/>
              <a:chExt cx="4808692" cy="4405778"/>
            </a:xfrm>
          </p:grpSpPr>
          <p:pic>
            <p:nvPicPr>
              <p:cNvPr id="10957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919" y="1398031"/>
                <a:ext cx="4808692" cy="440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7515" y="1499625"/>
                <a:ext cx="731881" cy="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7515" y="1499625"/>
                <a:ext cx="731881" cy="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333981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851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3" name="组合 2"/>
          <p:cNvGrpSpPr/>
          <p:nvPr/>
        </p:nvGrpSpPr>
        <p:grpSpPr>
          <a:xfrm>
            <a:off x="919735" y="47069"/>
            <a:ext cx="10554709" cy="5857495"/>
            <a:chOff x="919735" y="47069"/>
            <a:chExt cx="10554709" cy="5857495"/>
          </a:xfrm>
        </p:grpSpPr>
        <p:grpSp>
          <p:nvGrpSpPr>
            <p:cNvPr id="8" name="组合 7"/>
            <p:cNvGrpSpPr/>
            <p:nvPr/>
          </p:nvGrpSpPr>
          <p:grpSpPr>
            <a:xfrm>
              <a:off x="8358183" y="47069"/>
              <a:ext cx="3116261" cy="788566"/>
              <a:chOff x="8358183" y="47069"/>
              <a:chExt cx="3116261" cy="788566"/>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3" y="47069"/>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815638" y="678890"/>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组合 1"/>
            <p:cNvGrpSpPr/>
            <p:nvPr/>
          </p:nvGrpSpPr>
          <p:grpSpPr>
            <a:xfrm>
              <a:off x="919735" y="929342"/>
              <a:ext cx="9766198" cy="4975222"/>
              <a:chOff x="919735" y="929342"/>
              <a:chExt cx="9766198" cy="4975222"/>
            </a:xfrm>
          </p:grpSpPr>
          <p:pic>
            <p:nvPicPr>
              <p:cNvPr id="1095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735" y="3797211"/>
                <a:ext cx="9766196" cy="2107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735" y="1726071"/>
                <a:ext cx="9766198" cy="207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4"/>
              <p:cNvSpPr>
                <a:spLocks noChangeArrowheads="1"/>
              </p:cNvSpPr>
              <p:nvPr/>
            </p:nvSpPr>
            <p:spPr bwMode="auto">
              <a:xfrm>
                <a:off x="919735" y="92934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7" name="Rectangle 14"/>
              <p:cNvSpPr>
                <a:spLocks noChangeArrowheads="1"/>
              </p:cNvSpPr>
              <p:nvPr/>
            </p:nvSpPr>
            <p:spPr bwMode="auto">
              <a:xfrm>
                <a:off x="919735" y="1423928"/>
                <a:ext cx="976619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各組檢測系統對</a:t>
                </a:r>
                <a:r>
                  <a:rPr lang="en-US" altLang="zh-CN" sz="1000" dirty="0">
                    <a:solidFill>
                      <a:srgbClr val="000000"/>
                    </a:solidFill>
                  </a:rPr>
                  <a:t>201412</a:t>
                </a:r>
                <a:r>
                  <a:rPr lang="zh-CN" altLang="en-US" sz="1000" dirty="0">
                    <a:solidFill>
                      <a:srgbClr val="000000"/>
                    </a:solidFill>
                  </a:rPr>
                  <a:t>號標本</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latin typeface="Times New Roman" pitchFamily="18" charset="0"/>
                    <a:cs typeface="Times New Roman" pitchFamily="18" charset="0"/>
                  </a:rPr>
                  <a:t>項目</a:t>
                </a:r>
                <a:r>
                  <a:rPr lang="zh-CN" altLang="en-US" sz="1000" dirty="0">
                    <a:solidFill>
                      <a:srgbClr val="000000"/>
                    </a:solidFill>
                  </a:rPr>
                  <a:t>檢測均值的分佈圖</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1847065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851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3" name="组合 2"/>
          <p:cNvGrpSpPr/>
          <p:nvPr/>
        </p:nvGrpSpPr>
        <p:grpSpPr>
          <a:xfrm>
            <a:off x="919735" y="47069"/>
            <a:ext cx="10554709" cy="5857495"/>
            <a:chOff x="919735" y="47069"/>
            <a:chExt cx="10554709" cy="5857495"/>
          </a:xfrm>
        </p:grpSpPr>
        <p:grpSp>
          <p:nvGrpSpPr>
            <p:cNvPr id="8" name="组合 7"/>
            <p:cNvGrpSpPr/>
            <p:nvPr/>
          </p:nvGrpSpPr>
          <p:grpSpPr>
            <a:xfrm>
              <a:off x="8358183" y="47069"/>
              <a:ext cx="3116261" cy="788566"/>
              <a:chOff x="8358183" y="47069"/>
              <a:chExt cx="3116261" cy="788566"/>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3" y="47069"/>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815638" y="678890"/>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组合 1"/>
            <p:cNvGrpSpPr/>
            <p:nvPr/>
          </p:nvGrpSpPr>
          <p:grpSpPr>
            <a:xfrm>
              <a:off x="919735" y="929342"/>
              <a:ext cx="9766198" cy="4975222"/>
              <a:chOff x="919735" y="929342"/>
              <a:chExt cx="9766198" cy="4975222"/>
            </a:xfrm>
          </p:grpSpPr>
          <p:pic>
            <p:nvPicPr>
              <p:cNvPr id="1105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735" y="3797211"/>
                <a:ext cx="9766198" cy="2107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735" y="1726071"/>
                <a:ext cx="9766196" cy="207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4"/>
              <p:cNvSpPr>
                <a:spLocks noChangeArrowheads="1"/>
              </p:cNvSpPr>
              <p:nvPr/>
            </p:nvSpPr>
            <p:spPr bwMode="auto">
              <a:xfrm>
                <a:off x="919735" y="92934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7" name="Rectangle 14"/>
              <p:cNvSpPr>
                <a:spLocks noChangeArrowheads="1"/>
              </p:cNvSpPr>
              <p:nvPr/>
            </p:nvSpPr>
            <p:spPr bwMode="auto">
              <a:xfrm>
                <a:off x="919735" y="1423928"/>
                <a:ext cx="976619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各組檢測系統對</a:t>
                </a:r>
                <a:r>
                  <a:rPr lang="en-US" altLang="zh-CN" sz="1000" dirty="0">
                    <a:solidFill>
                      <a:srgbClr val="000000"/>
                    </a:solidFill>
                  </a:rPr>
                  <a:t>201414</a:t>
                </a:r>
                <a:r>
                  <a:rPr lang="zh-CN" altLang="en-US" sz="1000" dirty="0">
                    <a:solidFill>
                      <a:srgbClr val="000000"/>
                    </a:solidFill>
                  </a:rPr>
                  <a:t>號標本</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latin typeface="Times New Roman" pitchFamily="18" charset="0"/>
                    <a:cs typeface="Times New Roman" pitchFamily="18" charset="0"/>
                  </a:rPr>
                  <a:t>項目</a:t>
                </a:r>
                <a:r>
                  <a:rPr lang="zh-CN" altLang="en-US" sz="1000" dirty="0">
                    <a:solidFill>
                      <a:srgbClr val="000000"/>
                    </a:solidFill>
                  </a:rPr>
                  <a:t>檢測均值的分佈圖</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477022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2" name="组合 1"/>
          <p:cNvGrpSpPr/>
          <p:nvPr/>
        </p:nvGrpSpPr>
        <p:grpSpPr>
          <a:xfrm>
            <a:off x="202828" y="687826"/>
            <a:ext cx="11083572" cy="5236724"/>
            <a:chOff x="202828" y="687826"/>
            <a:chExt cx="11083572" cy="5236724"/>
          </a:xfrm>
        </p:grpSpPr>
        <p:sp>
          <p:nvSpPr>
            <p:cNvPr id="10" name="Rectangle 14"/>
            <p:cNvSpPr>
              <a:spLocks noChangeArrowheads="1"/>
            </p:cNvSpPr>
            <p:nvPr/>
          </p:nvSpPr>
          <p:spPr bwMode="auto">
            <a:xfrm>
              <a:off x="202828" y="2363094"/>
              <a:ext cx="11083572"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常見干擾分析過程的機制</a:t>
              </a:r>
              <a:r>
                <a:rPr lang="zh-CN" altLang="en-US" sz="1100" dirty="0"/>
                <a:t>一般</a:t>
              </a:r>
              <a:r>
                <a:rPr lang="zh-TW" altLang="en-US" sz="1100" dirty="0"/>
                <a:t>概括為</a:t>
              </a:r>
              <a:r>
                <a:rPr lang="zh-CN" altLang="en-US" sz="1100" dirty="0"/>
                <a:t>，</a:t>
              </a:r>
              <a:r>
                <a:rPr lang="zh-TW" altLang="en-US" sz="1100" dirty="0"/>
                <a:t>化學作用：干擾物通過競爭試劑或抑制指示反應來影響反應</a:t>
              </a:r>
              <a:r>
                <a:rPr lang="zh-CN" altLang="en-US" sz="1100" dirty="0"/>
                <a:t>，</a:t>
              </a:r>
              <a:r>
                <a:rPr lang="zh-TW" altLang="en-US" sz="1100" dirty="0"/>
                <a:t>它還能通過絡合和沉澱改變分析物的形態；物理作用：干擾物可能具有與分析物相似的特性，例如螢光，顏色，光散，洗脫位或電極回應等可被察覺和測量的特性；基質效應：干擾可能改變樣本基質的物理特性，例如粘性，表面張力，濁度或離子強度，引起測試的分析物濃度的明顯變化；酶抑制作用：干擾物可能通過螯合金屬</a:t>
              </a:r>
              <a:r>
                <a:rPr lang="zh-CN" altLang="en-US" sz="1100" dirty="0"/>
                <a:t>激發離子</a:t>
              </a:r>
              <a:r>
                <a:rPr lang="zh-TW" altLang="en-US" sz="1100" dirty="0"/>
                <a:t>，結合催化部位或氧化必須的巰基而改變酶（分析物或試劑）的活性</a:t>
              </a:r>
              <a:r>
                <a:rPr lang="zh-CN" altLang="en-US" sz="1100" dirty="0"/>
                <a:t>，</a:t>
              </a:r>
              <a:r>
                <a:rPr lang="zh-TW" altLang="en-US" sz="1100" dirty="0"/>
                <a:t>在基於酶學方法的檢驗中，干擾物還能競爭關鍵底物</a:t>
              </a:r>
              <a:r>
                <a:rPr lang="zh-CN" altLang="en-US" sz="1100" dirty="0"/>
                <a:t>，</a:t>
              </a:r>
              <a:r>
                <a:rPr lang="zh-TW" altLang="en-US" sz="1100" dirty="0"/>
                <a:t>例如在某些方法中，腺苷酸激酶與肌酸激酶競爭</a:t>
              </a:r>
              <a:r>
                <a:rPr lang="en-US" altLang="zh-TW" sz="1000" dirty="0">
                  <a:latin typeface="Times New Roman" pitchFamily="18" charset="0"/>
                  <a:cs typeface="Times New Roman" pitchFamily="18" charset="0"/>
                </a:rPr>
                <a:t>ADP</a:t>
              </a:r>
              <a:r>
                <a:rPr lang="zh-TW" altLang="en-US" sz="1100" dirty="0"/>
                <a:t>，因此被錯誤的測定為肌酸激酶；非特異性：干擾物可以以與分析物相同的方式進行反應</a:t>
              </a:r>
              <a:r>
                <a:rPr lang="zh-CN" altLang="en-US" sz="1100" dirty="0"/>
                <a:t>，</a:t>
              </a:r>
              <a:r>
                <a:rPr lang="zh-TW" altLang="en-US" sz="1100" dirty="0"/>
                <a:t>例</a:t>
              </a:r>
              <a:r>
                <a:rPr lang="zh-CN" altLang="en-US" sz="1100" dirty="0"/>
                <a:t>如</a:t>
              </a:r>
              <a:r>
                <a:rPr lang="zh-TW" altLang="en-US" sz="1100" dirty="0"/>
                <a:t>酮酸在肌酐鹼性苦味酸法中的反應，吲哚酚硫酸鹽在某些重氮膽紅素法中的反應；交叉反應：在免疫化學方法中與抗原非常相似的干擾物可以與抗體進行交叉反應</a:t>
              </a:r>
              <a:r>
                <a:rPr lang="zh-CN" altLang="en-US" sz="1100" dirty="0"/>
                <a:t>，</a:t>
              </a:r>
              <a:r>
                <a:rPr lang="zh-TW" altLang="en-US" sz="1100" dirty="0"/>
                <a:t>這是非特異性的一種形式</a:t>
              </a:r>
              <a:r>
                <a:rPr lang="zh-CN" altLang="en-US" sz="1100" dirty="0"/>
                <a:t>，</a:t>
              </a:r>
              <a:r>
                <a:rPr lang="zh-TW" altLang="en-US" sz="1100" dirty="0"/>
                <a:t>例如在某些茶鹼方法中，咖啡因被測定</a:t>
              </a:r>
              <a:r>
                <a:rPr lang="zh-CN" altLang="en-US" sz="1100" dirty="0"/>
                <a:t>，</a:t>
              </a:r>
              <a:r>
                <a:rPr lang="zh-TW" altLang="en-US" sz="1100" dirty="0"/>
                <a:t>交叉反應的程度被認為是測定免疫化學檢驗特異性的一種方法；水的取代：非水溶性物質（蛋白，脂肪酶）通過取代水溶性血漿體積，影響基於活性的測定方法</a:t>
              </a:r>
              <a:r>
                <a:rPr lang="zh-CN" altLang="en-US" sz="1100" dirty="0"/>
                <a:t>，但是</a:t>
              </a:r>
              <a:r>
                <a:rPr lang="zh-TW" altLang="en-US" sz="1100" dirty="0"/>
                <a:t>如果期望測定分析物濃度作為血漿濃度，則這些影響不被認為是干擾；</a:t>
              </a:r>
            </a:p>
          </p:txBody>
        </p:sp>
        <p:sp>
          <p:nvSpPr>
            <p:cNvPr id="9" name="Rectangle 14"/>
            <p:cNvSpPr>
              <a:spLocks noChangeArrowheads="1"/>
            </p:cNvSpPr>
            <p:nvPr/>
          </p:nvSpPr>
          <p:spPr bwMode="auto">
            <a:xfrm>
              <a:off x="202828" y="1525460"/>
              <a:ext cx="1108357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潛在的干擾物可以分為內源性的和外源性的，</a:t>
              </a:r>
              <a:r>
                <a:rPr lang="zh-CN" altLang="en-US" sz="1100" dirty="0"/>
                <a:t>比如</a:t>
              </a:r>
              <a:r>
                <a:rPr lang="zh-TW" altLang="en-US" sz="1100" dirty="0"/>
                <a:t>包括：病理情況下產生的代謝物，</a:t>
              </a:r>
              <a:r>
                <a:rPr lang="zh-CN" altLang="en-US" sz="1100" dirty="0"/>
                <a:t>例如</a:t>
              </a:r>
              <a:r>
                <a:rPr lang="zh-TW" altLang="en-US" sz="1100" dirty="0"/>
                <a:t>糖尿病，多發性骨髓瘤，膽汁</a:t>
              </a:r>
              <a:r>
                <a:rPr lang="zh-CN" altLang="en-US" sz="1100" dirty="0"/>
                <a:t>淤積</a:t>
              </a:r>
              <a:r>
                <a:rPr lang="zh-TW" altLang="en-US" sz="1100" dirty="0"/>
                <a:t>性肝炎等；患者治療過程中引入的物質，</a:t>
              </a:r>
              <a:r>
                <a:rPr lang="zh-CN" altLang="en-US" sz="1100" dirty="0"/>
                <a:t>例如</a:t>
              </a:r>
              <a:r>
                <a:rPr lang="zh-TW" altLang="en-US" sz="1100" dirty="0"/>
                <a:t>藥物，注射用營養液，血漿擴容劑，抗凝劑等；患者攝入的物質，如：酒精，濫用藥品，營養品，不同的食品和飲料等；樣本處理過程中的添加物，</a:t>
              </a:r>
              <a:r>
                <a:rPr lang="zh-CN" altLang="en-US" sz="1100" dirty="0"/>
                <a:t>例如</a:t>
              </a:r>
              <a:r>
                <a:rPr lang="zh-TW" altLang="en-US" sz="1100" dirty="0"/>
                <a:t>抗凝劑，防腐劑，穩定劑等；樣本處理過程中不經意引入的污染物，</a:t>
              </a:r>
              <a:r>
                <a:rPr lang="zh-CN" altLang="en-US" sz="1100" dirty="0"/>
                <a:t>例如</a:t>
              </a:r>
              <a:r>
                <a:rPr lang="zh-TW" altLang="en-US" sz="1100" dirty="0"/>
                <a:t>護手霜，手套粉塵，血清分離器，收集管的塞子等；樣本基質本身，</a:t>
              </a:r>
              <a:r>
                <a:rPr lang="zh-CN" altLang="en-US" sz="1100" dirty="0"/>
                <a:t>例如</a:t>
              </a:r>
              <a:r>
                <a:rPr lang="zh-TW" altLang="en-US" sz="1100" dirty="0"/>
                <a:t>與理想的新鮮血清不同的物理和化學特性</a:t>
              </a:r>
              <a:r>
                <a:rPr lang="zh-CN" altLang="en-US" sz="1100" dirty="0"/>
                <a:t>等；</a:t>
              </a:r>
              <a:endParaRPr lang="zh-TW" altLang="en-US" sz="1100" dirty="0"/>
            </a:p>
          </p:txBody>
        </p:sp>
        <p:sp>
          <p:nvSpPr>
            <p:cNvPr id="32772" name="Rectangle 14"/>
            <p:cNvSpPr>
              <a:spLocks noChangeArrowheads="1"/>
            </p:cNvSpPr>
            <p:nvPr/>
          </p:nvSpPr>
          <p:spPr bwMode="auto">
            <a:xfrm>
              <a:off x="202828" y="687826"/>
              <a:ext cx="11083572"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醫學檢驗</a:t>
              </a:r>
              <a:r>
                <a:rPr lang="zh-CN" altLang="en-US" sz="1100" dirty="0"/>
                <a:t>中</a:t>
              </a:r>
              <a:r>
                <a:rPr lang="zh-TW" altLang="en-US" sz="1100" dirty="0"/>
                <a:t>被測</a:t>
              </a:r>
              <a:r>
                <a:rPr lang="zh-CN" altLang="en-US" sz="1100" dirty="0"/>
                <a:t>量</a:t>
              </a:r>
              <a:r>
                <a:rPr lang="zh-TW" altLang="en-US" sz="1100" dirty="0"/>
                <a:t>往往混合於複雜的</a:t>
              </a:r>
              <a:r>
                <a:rPr lang="zh-CN" altLang="en-US" sz="1100" dirty="0"/>
                <a:t>組織</a:t>
              </a:r>
              <a:r>
                <a:rPr lang="zh-TW" altLang="en-US" sz="1100" dirty="0"/>
                <a:t>背景之中，所以</a:t>
              </a:r>
              <a:r>
                <a:rPr lang="zh-CN" altLang="en-US" sz="1100" dirty="0"/>
                <a:t>檢測系統對分析物的識別能力（抗干擾）是其核心性能之一；通常醫學檢驗所說的「抗干擾」只討論待測樣本中的背景噪聲信號對結果的影響，不考慮環境檢測系統所處環境因素的影響；因為醫學檢驗通常是單次檢測，所以對於噪聲信號的「干擾」，既要考慮對檢測結果偏倚的影響，也要考慮對結果重複性的影響，並分別從不同量程範圍和不同壽命週期的完整考慮；</a:t>
              </a:r>
              <a:endParaRPr lang="zh-CN" altLang="en-US" sz="1100" dirty="0">
                <a:solidFill>
                  <a:srgbClr val="FF0000"/>
                </a:solidFill>
              </a:endParaRPr>
            </a:p>
          </p:txBody>
        </p:sp>
        <p:sp>
          <p:nvSpPr>
            <p:cNvPr id="8" name="Rectangle 14"/>
            <p:cNvSpPr>
              <a:spLocks noChangeArrowheads="1"/>
            </p:cNvSpPr>
            <p:nvPr/>
          </p:nvSpPr>
          <p:spPr bwMode="auto">
            <a:xfrm>
              <a:off x="202828" y="5324386"/>
              <a:ext cx="1108357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評估上述干擾物對檢測結果</a:t>
              </a:r>
              <a:r>
                <a:rPr lang="zh-CN" altLang="en-US" sz="1100" dirty="0"/>
                <a:t>偏倚的影響</a:t>
              </a:r>
              <a:r>
                <a:rPr lang="zh-TW" altLang="en-US" sz="1100" dirty="0"/>
                <a:t>通常可以採用以下兩種</a:t>
              </a:r>
              <a:r>
                <a:rPr lang="zh-CN" altLang="en-US" sz="1100" dirty="0"/>
                <a:t>方式</a:t>
              </a:r>
              <a:r>
                <a:rPr lang="zh-TW" altLang="en-US" sz="1100" dirty="0"/>
                <a:t>來進行：以理論回收值作為參照系的干擾組與對照組的添加回收實驗；基於高特異性的參考方法以相對真值為參照系利用兩組典型臨床樣本進行的比對實驗；</a:t>
              </a:r>
            </a:p>
          </p:txBody>
        </p:sp>
        <p:sp>
          <p:nvSpPr>
            <p:cNvPr id="11" name="Rectangle 14"/>
            <p:cNvSpPr>
              <a:spLocks noChangeArrowheads="1"/>
            </p:cNvSpPr>
            <p:nvPr/>
          </p:nvSpPr>
          <p:spPr bwMode="auto">
            <a:xfrm>
              <a:off x="202828" y="4216390"/>
              <a:ext cx="1108357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臨床化學可能的干擾物因為檢測原理的不同可能會很寬泛，比如：普通的樣本異常，如溶血，黃疸，脂血；患者群體中的異常生化代謝物；普通的處方藥和非處方藥</a:t>
              </a:r>
              <a:r>
                <a:rPr lang="zh-CN" altLang="en-US" sz="1100" dirty="0"/>
                <a:t>，目標</a:t>
              </a:r>
              <a:r>
                <a:rPr lang="zh-TW" altLang="en-US" sz="1100" dirty="0"/>
                <a:t>患者群體中經常</a:t>
              </a:r>
              <a:r>
                <a:rPr lang="zh-CN" altLang="en-US" sz="1100" dirty="0"/>
                <a:t>使用</a:t>
              </a:r>
              <a:r>
                <a:rPr lang="zh-TW" altLang="en-US" sz="1100" dirty="0"/>
                <a:t>的藥物</a:t>
              </a:r>
              <a:r>
                <a:rPr lang="zh-CN" altLang="en-US" sz="1100" dirty="0"/>
                <a:t>，</a:t>
              </a:r>
              <a:r>
                <a:rPr lang="zh-TW" altLang="en-US" sz="1100" dirty="0"/>
                <a:t>可能與</a:t>
              </a:r>
              <a:r>
                <a:rPr lang="zh-CN" altLang="en-US" sz="1100" dirty="0"/>
                <a:t>檢測</a:t>
              </a:r>
              <a:r>
                <a:rPr lang="zh-TW" altLang="en-US" sz="1100" dirty="0"/>
                <a:t>方法有干擾的藥物</a:t>
              </a:r>
              <a:r>
                <a:rPr lang="zh-CN" altLang="en-US" sz="1100" dirty="0"/>
                <a:t>和</a:t>
              </a:r>
              <a:r>
                <a:rPr lang="zh-TW" altLang="en-US" sz="1100" dirty="0"/>
                <a:t>代謝物</a:t>
              </a:r>
              <a:r>
                <a:rPr lang="zh-CN" altLang="en-US" sz="1100" dirty="0"/>
                <a:t>等，可</a:t>
              </a:r>
              <a:r>
                <a:rPr lang="zh-TW" altLang="en-US" sz="1100" dirty="0"/>
                <a:t>見</a:t>
              </a:r>
              <a:r>
                <a:rPr lang="en-US" altLang="zh-TW" sz="1100" i="1" dirty="0" err="1">
                  <a:latin typeface="Times New Roman" pitchFamily="18" charset="0"/>
                  <a:cs typeface="Times New Roman" pitchFamily="18" charset="0"/>
                </a:rPr>
                <a:t>Young,et</a:t>
              </a:r>
              <a:r>
                <a:rPr lang="en-US" altLang="zh-TW" sz="1100" i="1" dirty="0">
                  <a:latin typeface="Times New Roman" pitchFamily="18" charset="0"/>
                  <a:cs typeface="Times New Roman" pitchFamily="18" charset="0"/>
                </a:rPr>
                <a:t> al</a:t>
              </a:r>
              <a:r>
                <a:rPr lang="zh-TW" altLang="en-US" sz="1100" dirty="0"/>
                <a:t>和</a:t>
              </a:r>
              <a:r>
                <a:rPr lang="zh-TW" altLang="en-US" sz="1100" i="1" dirty="0">
                  <a:latin typeface="Times New Roman" pitchFamily="18" charset="0"/>
                  <a:cs typeface="Times New Roman" pitchFamily="18" charset="0"/>
                </a:rPr>
                <a:t> </a:t>
              </a:r>
              <a:r>
                <a:rPr lang="en-US" altLang="zh-TW" sz="1100" i="1" dirty="0" err="1">
                  <a:latin typeface="Times New Roman" pitchFamily="18" charset="0"/>
                  <a:cs typeface="Times New Roman" pitchFamily="18" charset="0"/>
                </a:rPr>
                <a:t>Tryding</a:t>
              </a:r>
              <a:r>
                <a:rPr lang="zh-TW" altLang="en-US" sz="1100" dirty="0"/>
                <a:t>及</a:t>
              </a:r>
              <a:r>
                <a:rPr lang="en-US" altLang="zh-TW" sz="1100" i="1" dirty="0" err="1">
                  <a:latin typeface="Times New Roman" pitchFamily="18" charset="0"/>
                  <a:cs typeface="Times New Roman" pitchFamily="18" charset="0"/>
                </a:rPr>
                <a:t>Roos</a:t>
              </a:r>
              <a:r>
                <a:rPr lang="zh-TW" altLang="en-US" sz="1100" dirty="0"/>
                <a:t>的文獻綜覽；樣本添加物，如抗凝劑（</a:t>
              </a:r>
              <a:r>
                <a:rPr lang="en-US" altLang="zh-TW" sz="1100" i="1" dirty="0">
                  <a:latin typeface="Times New Roman" pitchFamily="18" charset="0"/>
                  <a:cs typeface="Times New Roman" pitchFamily="18" charset="0"/>
                </a:rPr>
                <a:t>EDTA</a:t>
              </a:r>
              <a:r>
                <a:rPr lang="zh-CN" altLang="en-US" sz="1100" dirty="0"/>
                <a:t>，</a:t>
              </a:r>
              <a:r>
                <a:rPr lang="zh-TW" altLang="en-US" sz="1100" dirty="0"/>
                <a:t>肝磷脂，檸檬酸鹽，草酸鹽等）和防腐劑（</a:t>
              </a:r>
              <a:r>
                <a:rPr lang="en-US" altLang="zh-TW" sz="1100" i="1" dirty="0" err="1">
                  <a:latin typeface="Times New Roman" pitchFamily="18" charset="0"/>
                  <a:cs typeface="Times New Roman" pitchFamily="18" charset="0"/>
                </a:rPr>
                <a:t>NaF</a:t>
              </a:r>
              <a:r>
                <a:rPr lang="zh-CN" altLang="en-US" sz="1100" dirty="0">
                  <a:latin typeface="Times New Roman" pitchFamily="18" charset="0"/>
                  <a:cs typeface="Times New Roman" pitchFamily="18" charset="0"/>
                </a:rPr>
                <a:t>，</a:t>
              </a:r>
              <a:r>
                <a:rPr lang="en-US" altLang="zh-TW" sz="1100" i="1" dirty="0" err="1">
                  <a:latin typeface="Times New Roman" pitchFamily="18" charset="0"/>
                  <a:cs typeface="Times New Roman" pitchFamily="18" charset="0"/>
                </a:rPr>
                <a:t>iodoacetate</a:t>
              </a:r>
              <a:r>
                <a:rPr lang="zh-CN" altLang="en-US"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HCL</a:t>
              </a:r>
              <a:r>
                <a:rPr lang="zh-TW" altLang="en-US" sz="1100" dirty="0"/>
                <a:t>等）；收集和處理過程中可能接觸的物質，例如血清分離設備，樣本收集容器和塞子，導管，導管沖洗液，皮膚消毒劑，洗手液和護手霜，玻璃清潔劑，手套粉塵等；已知的影響一些檢測指標的食物（</a:t>
              </a:r>
              <a:r>
                <a:rPr lang="zh-CN" altLang="en-US" sz="1100" dirty="0"/>
                <a:t>例如</a:t>
              </a:r>
              <a:r>
                <a:rPr lang="zh-TW" altLang="en-US" sz="1100" dirty="0"/>
                <a:t>咖啡因，</a:t>
              </a:r>
              <a:r>
                <a:rPr lang="en-US" altLang="zh-TW" sz="1100" dirty="0"/>
                <a:t>β</a:t>
              </a:r>
              <a:r>
                <a:rPr lang="zh-TW" altLang="en-US" sz="1100" dirty="0"/>
                <a:t>－胡蘿蔔素，罌粟種子等）；</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2" name="组合 1"/>
          <p:cNvGrpSpPr/>
          <p:nvPr/>
        </p:nvGrpSpPr>
        <p:grpSpPr>
          <a:xfrm>
            <a:off x="1444030" y="923438"/>
            <a:ext cx="8765675" cy="4669742"/>
            <a:chOff x="1503954" y="923438"/>
            <a:chExt cx="8765675" cy="4669742"/>
          </a:xfrm>
        </p:grpSpPr>
        <p:sp>
          <p:nvSpPr>
            <p:cNvPr id="8" name="Rectangle 14"/>
            <p:cNvSpPr>
              <a:spLocks noChangeArrowheads="1"/>
            </p:cNvSpPr>
            <p:nvPr/>
          </p:nvSpPr>
          <p:spPr bwMode="auto">
            <a:xfrm>
              <a:off x="1503954" y="923438"/>
              <a:ext cx="87656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以理論回收值作為參照系的干擾組與對照組的添加回收實驗</a:t>
              </a:r>
              <a:r>
                <a:rPr lang="zh-CN" altLang="en-US" sz="1100" dirty="0"/>
                <a:t>：</a:t>
              </a:r>
              <a:endParaRPr lang="zh-TW" altLang="en-US" sz="1100" dirty="0"/>
            </a:p>
          </p:txBody>
        </p:sp>
        <p:sp>
          <p:nvSpPr>
            <p:cNvPr id="16" name="Rectangle 6"/>
            <p:cNvSpPr>
              <a:spLocks noChangeArrowheads="1"/>
            </p:cNvSpPr>
            <p:nvPr/>
          </p:nvSpPr>
          <p:spPr bwMode="auto">
            <a:xfrm>
              <a:off x="1503954" y="2550557"/>
              <a:ext cx="8765675" cy="31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sz="1100" dirty="0"/>
                <a:t>這裡：</a:t>
              </a:r>
            </a:p>
          </p:txBody>
        </p:sp>
        <p:sp>
          <p:nvSpPr>
            <p:cNvPr id="17" name="Rectangle 8"/>
            <p:cNvSpPr>
              <a:spLocks noChangeArrowheads="1"/>
            </p:cNvSpPr>
            <p:nvPr/>
          </p:nvSpPr>
          <p:spPr bwMode="auto">
            <a:xfrm>
              <a:off x="2328448" y="2620629"/>
              <a:ext cx="605556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Z </a:t>
              </a:r>
              <a:r>
                <a:rPr kumimoji="0" lang="en-US" altLang="zh-CN" sz="1000" b="0" i="1"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1-</a:t>
              </a:r>
              <a:r>
                <a:rPr kumimoji="0" lang="el-GR" altLang="zh-CN" sz="1000" b="0" i="1"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β</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為來自於與功效</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cs typeface="Times New Roman" pitchFamily="18" charset="0"/>
                </a:rPr>
                <a:t>100(1</a:t>
              </a:r>
              <a:r>
                <a:rPr kumimoji="0" lang="zh-CN" altLang="en-US" sz="1000" b="0" i="0" u="none" strike="noStrike" cap="none" normalizeH="0" baseline="0" dirty="0">
                  <a:ln>
                    <a:noFill/>
                  </a:ln>
                  <a:solidFill>
                    <a:schemeClr val="tx1"/>
                  </a:solidFill>
                  <a:effectLst/>
                  <a:latin typeface="Times New Roman" pitchFamily="18" charset="0"/>
                  <a:cs typeface="Times New Roman" pitchFamily="18" charset="0"/>
                </a:rPr>
                <a:t>－</a:t>
              </a:r>
              <a:r>
                <a:rPr kumimoji="0" lang="en-US" alt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β</a:t>
              </a:r>
              <a:r>
                <a:rPr lang="en-US" altLang="zh-CN" sz="1000" dirty="0">
                  <a:latin typeface="Times New Roman" pitchFamily="18" charset="0"/>
                  <a:cs typeface="Times New Roman" pitchFamily="18" charset="0"/>
                </a:rPr>
                <a:t>)</a:t>
              </a:r>
              <a:r>
                <a:rPr kumimoji="0" lang="zh-CN" altLang="en-US" sz="1000" b="0" i="0" u="none" strike="noStrike" cap="none" normalizeH="0" baseline="0" dirty="0">
                  <a:ln>
                    <a:noFill/>
                  </a:ln>
                  <a:solidFill>
                    <a:schemeClr val="tx1"/>
                  </a:solidFill>
                  <a:effectLst/>
                  <a:latin typeface="Times New Roman" pitchFamily="18" charset="0"/>
                  <a:cs typeface="Times New Roman" pitchFamily="18" charset="0"/>
                </a:rPr>
                <a:t>％</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相應的標準正態分佈的百分數；</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8" name="Rectangle 9"/>
            <p:cNvSpPr>
              <a:spLocks noChangeArrowheads="1"/>
            </p:cNvSpPr>
            <p:nvPr/>
          </p:nvSpPr>
          <p:spPr bwMode="auto">
            <a:xfrm>
              <a:off x="2328448" y="3636433"/>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d</a:t>
              </a:r>
              <a:r>
                <a:rPr kumimoji="0" lang="en-US" altLang="zh-CN" sz="1000" b="0" i="0" u="none" strike="noStrike" cap="none" normalizeH="0" baseline="-25000" dirty="0" err="1">
                  <a:ln>
                    <a:noFill/>
                  </a:ln>
                  <a:solidFill>
                    <a:schemeClr val="tx1"/>
                  </a:solidFill>
                  <a:effectLst/>
                  <a:latin typeface="Times New Roman" pitchFamily="18" charset="0"/>
                  <a:ea typeface="宋体" pitchFamily="2" charset="-122"/>
                  <a:cs typeface="Times New Roman" pitchFamily="18" charset="0"/>
                </a:rPr>
                <a:t>max</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為在分析物測試濃度最大允許干擾；</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9" name="Rectangle 14"/>
            <p:cNvSpPr>
              <a:spLocks noChangeArrowheads="1"/>
            </p:cNvSpPr>
            <p:nvPr/>
          </p:nvSpPr>
          <p:spPr bwMode="auto">
            <a:xfrm>
              <a:off x="1503954" y="1277387"/>
              <a:ext cx="87656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200000"/>
                </a:lnSpc>
              </a:pPr>
              <a:r>
                <a:rPr lang="zh-TW" altLang="en-US" sz="1100" dirty="0"/>
                <a:t>以期望的可信度和功效所需的重複次數依賴於被測試的統計假設</a:t>
              </a:r>
              <a:r>
                <a:rPr lang="zh-CN" altLang="en-US" sz="1100" dirty="0"/>
                <a:t>，</a:t>
              </a:r>
              <a:r>
                <a:rPr lang="zh-TW" altLang="en-US" sz="1100" dirty="0"/>
                <a:t>如果假設沒有說明干擾的方向（正的或負的），用雙邊測試，如果假設中包含了干擾的方向，</a:t>
              </a:r>
              <a:r>
                <a:rPr lang="zh-CN" altLang="en-US" sz="1100" dirty="0"/>
                <a:t>則</a:t>
              </a:r>
              <a:r>
                <a:rPr lang="zh-TW" altLang="en-US" sz="1100" dirty="0"/>
                <a:t>用單邊測試</a:t>
              </a:r>
              <a:r>
                <a:rPr lang="zh-CN" altLang="en-US" sz="1100" dirty="0"/>
                <a:t>；</a:t>
              </a:r>
              <a:r>
                <a:rPr lang="zh-TW" altLang="en-US" sz="1100" dirty="0"/>
                <a:t>對雙邊測試，需要的重複次數可</a:t>
              </a:r>
              <a:r>
                <a:rPr lang="zh-CN" altLang="en-US" sz="1100" dirty="0"/>
                <a:t>用</a:t>
              </a:r>
              <a:r>
                <a:rPr lang="zh-TW" altLang="en-US" sz="1100" dirty="0"/>
                <a:t>等式  </a:t>
              </a:r>
              <a:r>
                <a:rPr lang="en-US" altLang="zh-CN" sz="1100" i="1" dirty="0">
                  <a:latin typeface="Times New Roman" panose="02020603050405020304" pitchFamily="18" charset="0"/>
                  <a:cs typeface="Times New Roman" panose="02020603050405020304" pitchFamily="18" charset="0"/>
                </a:rPr>
                <a:t>n</a:t>
              </a:r>
              <a:r>
                <a:rPr lang="en-US" altLang="zh-CN" sz="1100" dirty="0">
                  <a:latin typeface="Times New Roman" panose="02020603050405020304" pitchFamily="18" charset="0"/>
                  <a:cs typeface="Times New Roman" panose="02020603050405020304" pitchFamily="18" charset="0"/>
                </a:rPr>
                <a:t> = 2 ∙ ( ( </a:t>
              </a:r>
              <a:r>
                <a:rPr lang="en-US" altLang="zh-CN" sz="1100" i="1" dirty="0">
                  <a:latin typeface="Times New Roman" panose="02020603050405020304" pitchFamily="18" charset="0"/>
                  <a:cs typeface="Times New Roman" panose="02020603050405020304" pitchFamily="18" charset="0"/>
                </a:rPr>
                <a:t>Z </a:t>
              </a:r>
              <a:r>
                <a:rPr lang="en-US" altLang="zh-CN" sz="1100" baseline="-25000" dirty="0">
                  <a:latin typeface="Times New Roman" panose="02020603050405020304" pitchFamily="18" charset="0"/>
                  <a:cs typeface="Times New Roman" panose="02020603050405020304" pitchFamily="18" charset="0"/>
                </a:rPr>
                <a:t>1-</a:t>
              </a:r>
              <a:r>
                <a:rPr lang="el-GR" altLang="zh-CN" sz="1100" baseline="-25000" dirty="0">
                  <a:latin typeface="Times New Roman" panose="02020603050405020304" pitchFamily="18" charset="0"/>
                  <a:cs typeface="Times New Roman" panose="02020603050405020304" pitchFamily="18" charset="0"/>
                </a:rPr>
                <a:t>α</a:t>
              </a:r>
              <a:r>
                <a:rPr lang="en-US" altLang="zh-CN" sz="1100" baseline="-25000" dirty="0">
                  <a:latin typeface="Times New Roman" panose="02020603050405020304" pitchFamily="18" charset="0"/>
                  <a:cs typeface="Times New Roman" panose="02020603050405020304" pitchFamily="18" charset="0"/>
                </a:rPr>
                <a:t>/2</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Z </a:t>
              </a:r>
              <a:r>
                <a:rPr lang="en-US" altLang="zh-CN" sz="1100" baseline="-25000" dirty="0">
                  <a:latin typeface="Times New Roman" panose="02020603050405020304" pitchFamily="18" charset="0"/>
                  <a:cs typeface="Times New Roman" panose="02020603050405020304" pitchFamily="18" charset="0"/>
                </a:rPr>
                <a:t>1-</a:t>
              </a:r>
              <a:r>
                <a:rPr lang="el-GR" altLang="zh-CN" sz="1100" i="1" baseline="-25000" dirty="0">
                  <a:latin typeface="Times New Roman" panose="02020603050405020304" pitchFamily="18" charset="0"/>
                  <a:cs typeface="Times New Roman" panose="02020603050405020304" pitchFamily="18" charset="0"/>
                </a:rPr>
                <a:t>β</a:t>
              </a:r>
              <a:r>
                <a:rPr lang="en-US" altLang="zh-CN" sz="1100" dirty="0">
                  <a:latin typeface="Times New Roman" panose="02020603050405020304" pitchFamily="18" charset="0"/>
                  <a:cs typeface="Times New Roman" panose="02020603050405020304" pitchFamily="18" charset="0"/>
                </a:rPr>
                <a:t> ) ∙ </a:t>
              </a:r>
              <a:r>
                <a:rPr lang="en-US" altLang="zh-CN" sz="1100" i="1" dirty="0">
                  <a:latin typeface="Times New Roman" panose="02020603050405020304" pitchFamily="18" charset="0"/>
                  <a:cs typeface="Times New Roman" panose="02020603050405020304" pitchFamily="18" charset="0"/>
                </a:rPr>
                <a:t>s</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d </a:t>
              </a:r>
              <a:r>
                <a:rPr lang="en-US" altLang="zh-CN" sz="1100" i="1" baseline="-25000" dirty="0">
                  <a:latin typeface="Times New Roman" panose="02020603050405020304" pitchFamily="18" charset="0"/>
                  <a:cs typeface="Times New Roman" panose="02020603050405020304" pitchFamily="18" charset="0"/>
                </a:rPr>
                <a:t>max</a:t>
              </a:r>
              <a:r>
                <a:rPr lang="en-US" altLang="zh-CN" sz="1100" i="1"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 </a:t>
              </a:r>
              <a:r>
                <a:rPr lang="en-US" altLang="zh-CN" sz="1100" baseline="30000" dirty="0">
                  <a:latin typeface="Times New Roman" panose="02020603050405020304" pitchFamily="18" charset="0"/>
                  <a:cs typeface="Times New Roman" panose="02020603050405020304" pitchFamily="18" charset="0"/>
                </a:rPr>
                <a:t>2</a:t>
              </a:r>
              <a:r>
                <a:rPr lang="zh-TW" altLang="en-US" sz="1100" dirty="0">
                  <a:latin typeface="Times New Roman" panose="02020603050405020304" pitchFamily="18" charset="0"/>
                  <a:cs typeface="Times New Roman" panose="02020603050405020304" pitchFamily="18" charset="0"/>
                </a:rPr>
                <a:t>  </a:t>
              </a:r>
              <a:r>
                <a:rPr lang="zh-CN" altLang="en-US" sz="1100" dirty="0">
                  <a:latin typeface="Times New Roman" panose="02020603050405020304" pitchFamily="18" charset="0"/>
                  <a:cs typeface="Times New Roman" panose="02020603050405020304" pitchFamily="18" charset="0"/>
                </a:rPr>
                <a:t>進行</a:t>
              </a:r>
              <a:r>
                <a:rPr lang="zh-TW" altLang="en-US" sz="1100" dirty="0"/>
                <a:t>計算</a:t>
              </a:r>
              <a:r>
                <a:rPr lang="zh-CN" altLang="en-US" sz="1100" dirty="0"/>
                <a:t>；</a:t>
              </a:r>
              <a:r>
                <a:rPr lang="zh-TW" altLang="en-US" sz="1100" dirty="0"/>
                <a:t>對單邊測試，將等式中的  </a:t>
              </a:r>
              <a:r>
                <a:rPr lang="en-US" altLang="zh-TW" sz="1100" i="1" dirty="0">
                  <a:latin typeface="Times New Roman" panose="02020603050405020304" pitchFamily="18" charset="0"/>
                  <a:cs typeface="Times New Roman" panose="02020603050405020304" pitchFamily="18" charset="0"/>
                </a:rPr>
                <a:t>Z</a:t>
              </a:r>
              <a:r>
                <a:rPr lang="en-US" altLang="zh-TW" sz="1100" baseline="-25000" dirty="0">
                  <a:latin typeface="Times New Roman" panose="02020603050405020304" pitchFamily="18" charset="0"/>
                  <a:cs typeface="Times New Roman" panose="02020603050405020304" pitchFamily="18" charset="0"/>
                </a:rPr>
                <a:t>1-</a:t>
              </a:r>
              <a:r>
                <a:rPr lang="el-GR" altLang="zh-TW" sz="1100" baseline="-25000" dirty="0">
                  <a:latin typeface="Times New Roman" panose="02020603050405020304" pitchFamily="18" charset="0"/>
                  <a:cs typeface="Times New Roman" panose="02020603050405020304" pitchFamily="18" charset="0"/>
                </a:rPr>
                <a:t>α</a:t>
              </a:r>
              <a:r>
                <a:rPr lang="en-US" altLang="zh-TW" sz="1100" baseline="-25000" dirty="0">
                  <a:latin typeface="Times New Roman" panose="02020603050405020304" pitchFamily="18" charset="0"/>
                  <a:cs typeface="Times New Roman" panose="02020603050405020304" pitchFamily="18" charset="0"/>
                </a:rPr>
                <a:t>/2</a:t>
              </a:r>
              <a:r>
                <a:rPr lang="zh-TW" altLang="en-US" sz="1100" dirty="0"/>
                <a:t>  用  </a:t>
              </a:r>
              <a:r>
                <a:rPr lang="en-US" altLang="zh-TW" sz="1100" i="1" dirty="0">
                  <a:latin typeface="Times New Roman" panose="02020603050405020304" pitchFamily="18" charset="0"/>
                  <a:cs typeface="Times New Roman" panose="02020603050405020304" pitchFamily="18" charset="0"/>
                </a:rPr>
                <a:t>Z</a:t>
              </a:r>
              <a:r>
                <a:rPr lang="en-US" altLang="zh-TW" sz="1100" baseline="-25000" dirty="0"/>
                <a:t>1-</a:t>
              </a:r>
              <a:r>
                <a:rPr lang="el-GR" altLang="zh-TW" sz="1100" baseline="-25000" dirty="0"/>
                <a:t>α</a:t>
              </a:r>
              <a:r>
                <a:rPr lang="zh-TW" altLang="en-US" sz="1100" dirty="0"/>
                <a:t>  取代</a:t>
              </a:r>
              <a:r>
                <a:rPr lang="zh-CN" altLang="en-US" sz="1100" dirty="0"/>
                <a:t>即可；</a:t>
              </a:r>
              <a:endParaRPr lang="zh-TW" altLang="en-US" sz="1100" baseline="30000" dirty="0">
                <a:latin typeface="Times New Roman" panose="02020603050405020304" pitchFamily="18" charset="0"/>
                <a:cs typeface="Times New Roman" panose="02020603050405020304" pitchFamily="18" charset="0"/>
              </a:endParaRPr>
            </a:p>
          </p:txBody>
        </p:sp>
        <p:sp>
          <p:nvSpPr>
            <p:cNvPr id="22" name="Rectangle 8"/>
            <p:cNvSpPr>
              <a:spLocks noChangeArrowheads="1"/>
            </p:cNvSpPr>
            <p:nvPr/>
          </p:nvSpPr>
          <p:spPr bwMode="auto">
            <a:xfrm>
              <a:off x="2330996" y="3297357"/>
              <a:ext cx="605301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為檢驗的可重複性</a:t>
              </a:r>
              <a:r>
                <a:rPr lang="zh-CN" altLang="en-US" sz="1000" dirty="0">
                  <a:latin typeface="Times New Roman" pitchFamily="18" charset="0"/>
                  <a:cs typeface="Times New Roman" pitchFamily="18" charset="0"/>
                </a:rPr>
                <a:t>（假設控制</a:t>
              </a:r>
              <a:r>
                <a:rPr lang="en-US" altLang="zh-CN" sz="900" dirty="0">
                  <a:latin typeface="Times New Roman" pitchFamily="18" charset="0"/>
                  <a:cs typeface="Times New Roman" pitchFamily="18" charset="0"/>
                </a:rPr>
                <a:t>(C)</a:t>
              </a:r>
              <a:r>
                <a:rPr lang="zh-CN" altLang="en-US" sz="1000" dirty="0">
                  <a:latin typeface="Times New Roman" pitchFamily="18" charset="0"/>
                  <a:cs typeface="Times New Roman" pitchFamily="18" charset="0"/>
                </a:rPr>
                <a:t>和測試</a:t>
              </a:r>
              <a:r>
                <a:rPr lang="en-US" altLang="zh-CN" sz="900" dirty="0">
                  <a:latin typeface="Times New Roman" pitchFamily="18" charset="0"/>
                  <a:cs typeface="Times New Roman" pitchFamily="18" charset="0"/>
                </a:rPr>
                <a:t>(T)</a:t>
              </a:r>
              <a:r>
                <a:rPr lang="zh-CN" altLang="en-US" sz="1000" dirty="0">
                  <a:latin typeface="Times New Roman" pitchFamily="18" charset="0"/>
                  <a:cs typeface="Times New Roman" pitchFamily="18" charset="0"/>
                </a:rPr>
                <a:t>樣本為等精度測量）；</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3" name="Rectangle 8"/>
            <p:cNvSpPr>
              <a:spLocks noChangeArrowheads="1"/>
            </p:cNvSpPr>
            <p:nvPr/>
          </p:nvSpPr>
          <p:spPr bwMode="auto">
            <a:xfrm>
              <a:off x="2328448" y="2959289"/>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000" i="1" dirty="0">
                  <a:latin typeface="Times New Roman" pitchFamily="18" charset="0"/>
                  <a:cs typeface="Times New Roman" pitchFamily="18" charset="0"/>
                </a:rPr>
                <a:t>Z</a:t>
              </a:r>
              <a:r>
                <a:rPr lang="en-US" altLang="zh-CN" sz="1000" dirty="0">
                  <a:latin typeface="Times New Roman" pitchFamily="18" charset="0"/>
                  <a:cs typeface="Times New Roman" pitchFamily="18" charset="0"/>
                </a:rPr>
                <a:t> </a:t>
              </a:r>
              <a:r>
                <a:rPr lang="en-US" altLang="zh-CN" sz="1000" i="1" baseline="-25000" dirty="0">
                  <a:latin typeface="Times New Roman" pitchFamily="18" charset="0"/>
                  <a:cs typeface="Times New Roman" pitchFamily="18" charset="0"/>
                </a:rPr>
                <a:t>1-</a:t>
              </a:r>
              <a:r>
                <a:rPr lang="el-GR" altLang="zh-CN" sz="1000" baseline="-25000" dirty="0">
                  <a:latin typeface="Times New Roman" pitchFamily="18" charset="0"/>
                  <a:cs typeface="Times New Roman" pitchFamily="18" charset="0"/>
                </a:rPr>
                <a:t>α</a:t>
              </a:r>
              <a:r>
                <a:rPr lang="en-US" altLang="zh-CN" sz="1000" baseline="-25000" dirty="0">
                  <a:latin typeface="Times New Roman" pitchFamily="18" charset="0"/>
                  <a:cs typeface="Times New Roman" pitchFamily="18" charset="0"/>
                </a:rPr>
                <a:t>/</a:t>
              </a:r>
              <a:r>
                <a:rPr lang="en-US" altLang="zh-CN" sz="1000" i="1" baseline="-25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為來自於與一個兩邊測試可信水準為 </a:t>
              </a:r>
              <a:r>
                <a:rPr lang="en-US" altLang="zh-CN" sz="1000" dirty="0">
                  <a:latin typeface="Times New Roman" pitchFamily="18" charset="0"/>
                  <a:cs typeface="Times New Roman" pitchFamily="18" charset="0"/>
                </a:rPr>
                <a:t>100(1</a:t>
              </a:r>
              <a:r>
                <a:rPr lang="zh-CN" altLang="en-US" sz="1000" dirty="0">
                  <a:latin typeface="Times New Roman" pitchFamily="18" charset="0"/>
                  <a:cs typeface="Times New Roman" pitchFamily="18" charset="0"/>
                </a:rPr>
                <a:t>－</a:t>
              </a:r>
              <a:r>
                <a:rPr lang="el-GR" altLang="zh-CN" sz="1000" dirty="0">
                  <a:latin typeface="Times New Roman" pitchFamily="18" charset="0"/>
                  <a:cs typeface="Times New Roman" pitchFamily="18" charset="0"/>
                </a:rPr>
                <a:t>α</a:t>
              </a:r>
              <a:r>
                <a:rPr lang="en-US" altLang="zh-CN"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 相應的標準正常分佈的百分數；</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pic>
          <p:nvPicPr>
            <p:cNvPr id="27" name="图片 26"/>
            <p:cNvPicPr>
              <a:picLocks noChangeAspect="1"/>
            </p:cNvPicPr>
            <p:nvPr/>
          </p:nvPicPr>
          <p:blipFill>
            <a:blip r:embed="rId3"/>
            <a:stretch>
              <a:fillRect/>
            </a:stretch>
          </p:blipFill>
          <p:spPr>
            <a:xfrm>
              <a:off x="6317986" y="3712181"/>
              <a:ext cx="3621973" cy="574223"/>
            </a:xfrm>
            <a:prstGeom prst="rect">
              <a:avLst/>
            </a:prstGeom>
          </p:spPr>
        </p:pic>
        <p:grpSp>
          <p:nvGrpSpPr>
            <p:cNvPr id="32774" name="组合 32773"/>
            <p:cNvGrpSpPr/>
            <p:nvPr/>
          </p:nvGrpSpPr>
          <p:grpSpPr>
            <a:xfrm>
              <a:off x="1877903" y="4095441"/>
              <a:ext cx="8062057" cy="1497739"/>
              <a:chOff x="1865871" y="4312017"/>
              <a:chExt cx="8062057" cy="1497739"/>
            </a:xfrm>
          </p:grpSpPr>
          <p:sp>
            <p:nvSpPr>
              <p:cNvPr id="30" name="Rectangle 6"/>
              <p:cNvSpPr>
                <a:spLocks noChangeArrowheads="1"/>
              </p:cNvSpPr>
              <p:nvPr/>
            </p:nvSpPr>
            <p:spPr bwMode="auto">
              <a:xfrm>
                <a:off x="1865872" y="4312017"/>
                <a:ext cx="789870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檢出 </a:t>
                </a:r>
                <a:r>
                  <a:rPr lang="en-US" altLang="zh-TW" sz="1100" dirty="0"/>
                  <a:t>95</a:t>
                </a:r>
                <a:r>
                  <a:rPr lang="zh-TW" altLang="en-US" sz="1100" dirty="0"/>
                  <a:t>％ 置信度和功效的不同干擾</a:t>
                </a:r>
                <a:r>
                  <a:rPr lang="zh-CN" altLang="en-US" sz="1100" dirty="0"/>
                  <a:t>影響所需</a:t>
                </a:r>
                <a:r>
                  <a:rPr lang="zh-TW" altLang="en-US" sz="1100" dirty="0"/>
                  <a:t>重複次數</a:t>
                </a:r>
                <a:endParaRPr lang="zh-CN" sz="1100" dirty="0"/>
              </a:p>
            </p:txBody>
          </p:sp>
          <p:pic>
            <p:nvPicPr>
              <p:cNvPr id="32773" name="图片 32772"/>
              <p:cNvPicPr>
                <a:picLocks noChangeAspect="1"/>
              </p:cNvPicPr>
              <p:nvPr/>
            </p:nvPicPr>
            <p:blipFill>
              <a:blip r:embed="rId4"/>
              <a:stretch>
                <a:fillRect/>
              </a:stretch>
            </p:blipFill>
            <p:spPr>
              <a:xfrm>
                <a:off x="1865871" y="4627029"/>
                <a:ext cx="8062057" cy="1182727"/>
              </a:xfrm>
              <a:prstGeom prst="rect">
                <a:avLst/>
              </a:prstGeom>
            </p:spPr>
          </p:pic>
        </p:grpSp>
      </p:grpSp>
    </p:spTree>
    <p:extLst>
      <p:ext uri="{BB962C8B-B14F-4D97-AF65-F5344CB8AC3E}">
        <p14:creationId xmlns:p14="http://schemas.microsoft.com/office/powerpoint/2010/main" val="4105414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美国临床实验室标准化协会</a:t>
            </a:r>
            <a:r>
              <a:rPr lang="en-US" altLang="zh-CN" sz="1300" dirty="0">
                <a:latin typeface="Times New Roman" panose="02020603050405020304" pitchFamily="18" charset="0"/>
                <a:cs typeface="Times New Roman" panose="02020603050405020304" pitchFamily="18" charset="0"/>
              </a:rPr>
              <a:t>(</a:t>
            </a:r>
            <a:r>
              <a:rPr lang="en-US" altLang="zh-CN" sz="1300" i="1" dirty="0">
                <a:latin typeface="Times New Roman" panose="02020603050405020304" pitchFamily="18" charset="0"/>
                <a:cs typeface="Times New Roman" panose="02020603050405020304" pitchFamily="18" charset="0"/>
              </a:rPr>
              <a:t>Clinical and Laboratory Standards Institute</a:t>
            </a:r>
            <a:r>
              <a:rPr lang="en-US" altLang="zh-CN" sz="1300" dirty="0">
                <a:latin typeface="Times New Roman" panose="02020603050405020304" pitchFamily="18" charset="0"/>
                <a:cs typeface="Times New Roman" panose="02020603050405020304" pitchFamily="18" charset="0"/>
              </a:rPr>
              <a:t>)</a:t>
            </a:r>
            <a:r>
              <a:rPr lang="zh-CN" altLang="en-US" sz="1300" dirty="0">
                <a:latin typeface="Times New Roman" panose="02020603050405020304" pitchFamily="18" charset="0"/>
                <a:cs typeface="Times New Roman" panose="02020603050405020304" pitchFamily="18" charset="0"/>
              </a:rPr>
              <a:t>系列指南；</a:t>
            </a:r>
          </a:p>
        </p:txBody>
      </p:sp>
      <p:sp>
        <p:nvSpPr>
          <p:cNvPr id="10" name="矩形 9"/>
          <p:cNvSpPr/>
          <p:nvPr/>
        </p:nvSpPr>
        <p:spPr>
          <a:xfrm rot="5400000">
            <a:off x="1408232" y="3713011"/>
            <a:ext cx="2428165"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Antimicrobial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18" name="右大括号 17"/>
          <p:cNvSpPr/>
          <p:nvPr/>
        </p:nvSpPr>
        <p:spPr bwMode="auto">
          <a:xfrm rot="16200000">
            <a:off x="5301013" y="-1437142"/>
            <a:ext cx="888038" cy="7353429"/>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42" name="矩形 41"/>
          <p:cNvSpPr/>
          <p:nvPr/>
        </p:nvSpPr>
        <p:spPr>
          <a:xfrm>
            <a:off x="4298608" y="1426222"/>
            <a:ext cx="2892843" cy="369332"/>
          </a:xfrm>
          <a:prstGeom prst="rect">
            <a:avLst/>
          </a:prstGeom>
          <a:ln cmpd="sng">
            <a:solidFill>
              <a:schemeClr val="bg2"/>
            </a:solidFill>
          </a:ln>
        </p:spPr>
        <p:txBody>
          <a:bodyPr wrap="none">
            <a:spAutoFit/>
          </a:bodyPr>
          <a:lstStyle/>
          <a:p>
            <a:pPr algn="ctr">
              <a:lnSpc>
                <a:spcPct val="150000"/>
              </a:lnSpc>
            </a:pPr>
            <a:r>
              <a:rPr lang="en-US" altLang="zh-TW" sz="1200" i="1" dirty="0">
                <a:latin typeface="Times New Roman" panose="02020603050405020304" pitchFamily="18" charset="0"/>
                <a:cs typeface="Times New Roman" panose="02020603050405020304" pitchFamily="18" charset="0"/>
              </a:rPr>
              <a:t>Clinical and Laboratory Standards Institute</a:t>
            </a:r>
            <a:endParaRPr lang="zh-CN" altLang="en-US" sz="1200" i="1" dirty="0">
              <a:latin typeface="Times New Roman" panose="02020603050405020304" pitchFamily="18" charset="0"/>
              <a:cs typeface="Times New Roman" panose="02020603050405020304" pitchFamily="18" charset="0"/>
            </a:endParaRPr>
          </a:p>
        </p:txBody>
      </p:sp>
      <p:sp>
        <p:nvSpPr>
          <p:cNvPr id="43" name="矩形 42"/>
          <p:cNvSpPr/>
          <p:nvPr/>
        </p:nvSpPr>
        <p:spPr>
          <a:xfrm rot="5400000">
            <a:off x="1138286" y="3613625"/>
            <a:ext cx="2229393"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Antifungal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44" name="矩形 43"/>
          <p:cNvSpPr/>
          <p:nvPr/>
        </p:nvSpPr>
        <p:spPr>
          <a:xfrm rot="5400000">
            <a:off x="2530623" y="2959951"/>
            <a:ext cx="922047"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Automation</a:t>
            </a:r>
            <a:endParaRPr lang="zh-CN" altLang="en-US" sz="1200" i="1" dirty="0">
              <a:latin typeface="Times New Roman" panose="02020603050405020304" pitchFamily="18" charset="0"/>
              <a:cs typeface="Times New Roman" panose="02020603050405020304" pitchFamily="18" charset="0"/>
            </a:endParaRPr>
          </a:p>
        </p:txBody>
      </p:sp>
      <p:sp>
        <p:nvSpPr>
          <p:cNvPr id="45" name="矩形 44"/>
          <p:cNvSpPr/>
          <p:nvPr/>
        </p:nvSpPr>
        <p:spPr>
          <a:xfrm rot="5400000">
            <a:off x="2947243" y="2912663"/>
            <a:ext cx="827471"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Chemistry</a:t>
            </a:r>
            <a:endParaRPr lang="zh-CN" altLang="en-US" sz="1200" i="1" dirty="0">
              <a:latin typeface="Times New Roman" panose="02020603050405020304" pitchFamily="18" charset="0"/>
              <a:cs typeface="Times New Roman" panose="02020603050405020304" pitchFamily="18" charset="0"/>
            </a:endParaRPr>
          </a:p>
        </p:txBody>
      </p:sp>
      <p:sp>
        <p:nvSpPr>
          <p:cNvPr id="46" name="矩形 45"/>
          <p:cNvSpPr/>
          <p:nvPr/>
        </p:nvSpPr>
        <p:spPr>
          <a:xfrm rot="5400000">
            <a:off x="2772580" y="3456658"/>
            <a:ext cx="1882247" cy="336118"/>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Coagulation</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Hemostasis</a:t>
            </a:r>
            <a:r>
              <a:rPr lang="en-US" altLang="zh-TW"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47" name="矩形 46"/>
          <p:cNvSpPr/>
          <p:nvPr/>
        </p:nvSpPr>
        <p:spPr>
          <a:xfrm rot="5400000">
            <a:off x="3233508" y="3331849"/>
            <a:ext cx="1665841"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Cytology and Histology</a:t>
            </a:r>
            <a:endParaRPr lang="zh-CN" altLang="en-US" sz="1200" i="1" dirty="0">
              <a:latin typeface="Times New Roman" panose="02020603050405020304" pitchFamily="18" charset="0"/>
              <a:cs typeface="Times New Roman" panose="02020603050405020304" pitchFamily="18" charset="0"/>
            </a:endParaRPr>
          </a:p>
        </p:txBody>
      </p:sp>
      <p:sp>
        <p:nvSpPr>
          <p:cNvPr id="48" name="矩形 47"/>
          <p:cNvSpPr/>
          <p:nvPr/>
        </p:nvSpPr>
        <p:spPr>
          <a:xfrm rot="5400000">
            <a:off x="3836077" y="3098612"/>
            <a:ext cx="1199367"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Flow </a:t>
            </a:r>
            <a:r>
              <a:rPr lang="en-US" altLang="zh-TW" sz="1200" i="1" dirty="0" err="1">
                <a:latin typeface="Times New Roman" panose="02020603050405020304" pitchFamily="18" charset="0"/>
                <a:cs typeface="Times New Roman" panose="02020603050405020304" pitchFamily="18" charset="0"/>
              </a:rPr>
              <a:t>Cytometry</a:t>
            </a:r>
            <a:endParaRPr lang="zh-CN" altLang="en-US" sz="1200" i="1" dirty="0">
              <a:latin typeface="Times New Roman" panose="02020603050405020304" pitchFamily="18" charset="0"/>
              <a:cs typeface="Times New Roman" panose="02020603050405020304" pitchFamily="18" charset="0"/>
            </a:endParaRPr>
          </a:p>
        </p:txBody>
      </p:sp>
      <p:sp>
        <p:nvSpPr>
          <p:cNvPr id="49" name="矩形 48"/>
          <p:cNvSpPr/>
          <p:nvPr/>
        </p:nvSpPr>
        <p:spPr>
          <a:xfrm rot="5400000">
            <a:off x="4331245" y="2972776"/>
            <a:ext cx="947695"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Hematology</a:t>
            </a:r>
            <a:endParaRPr lang="zh-CN" altLang="en-US" sz="1200" i="1" dirty="0">
              <a:latin typeface="Times New Roman" panose="02020603050405020304" pitchFamily="18" charset="0"/>
              <a:cs typeface="Times New Roman" panose="02020603050405020304" pitchFamily="18" charset="0"/>
            </a:endParaRPr>
          </a:p>
        </p:txBody>
      </p:sp>
      <p:sp>
        <p:nvSpPr>
          <p:cNvPr id="50" name="矩形 49"/>
          <p:cNvSpPr/>
          <p:nvPr/>
        </p:nvSpPr>
        <p:spPr>
          <a:xfrm rot="5400000">
            <a:off x="4683745" y="2989608"/>
            <a:ext cx="981359"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Immunology</a:t>
            </a:r>
            <a:endParaRPr lang="zh-CN" altLang="en-US" sz="1200" i="1" dirty="0">
              <a:latin typeface="Times New Roman" panose="02020603050405020304" pitchFamily="18" charset="0"/>
              <a:cs typeface="Times New Roman" panose="02020603050405020304" pitchFamily="18" charset="0"/>
            </a:endParaRPr>
          </a:p>
        </p:txBody>
      </p:sp>
      <p:sp>
        <p:nvSpPr>
          <p:cNvPr id="51" name="矩形 50"/>
          <p:cNvSpPr/>
          <p:nvPr/>
        </p:nvSpPr>
        <p:spPr>
          <a:xfrm rot="5400000">
            <a:off x="5101167" y="2941518"/>
            <a:ext cx="885179"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a:t>
            </a:r>
            <a:endParaRPr lang="zh-CN" altLang="en-US" sz="1200" i="1" dirty="0">
              <a:latin typeface="Times New Roman" panose="02020603050405020304" pitchFamily="18" charset="0"/>
              <a:cs typeface="Times New Roman" panose="02020603050405020304" pitchFamily="18" charset="0"/>
            </a:endParaRPr>
          </a:p>
        </p:txBody>
      </p:sp>
      <p:sp>
        <p:nvSpPr>
          <p:cNvPr id="52" name="矩形 51"/>
          <p:cNvSpPr/>
          <p:nvPr/>
        </p:nvSpPr>
        <p:spPr>
          <a:xfrm rot="5400000">
            <a:off x="4628122" y="3783895"/>
            <a:ext cx="2569934"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 Information Systems (LIS)</a:t>
            </a:r>
            <a:endParaRPr lang="zh-CN" altLang="en-US" sz="1200" i="1" dirty="0">
              <a:latin typeface="Times New Roman" panose="02020603050405020304" pitchFamily="18" charset="0"/>
              <a:cs typeface="Times New Roman" panose="02020603050405020304" pitchFamily="18" charset="0"/>
            </a:endParaRPr>
          </a:p>
        </p:txBody>
      </p:sp>
      <p:sp>
        <p:nvSpPr>
          <p:cNvPr id="53" name="矩形 52"/>
          <p:cNvSpPr/>
          <p:nvPr/>
        </p:nvSpPr>
        <p:spPr>
          <a:xfrm rot="5400000">
            <a:off x="5596175" y="3185174"/>
            <a:ext cx="1372492" cy="369332"/>
          </a:xfrm>
          <a:prstGeom prst="rect">
            <a:avLst/>
          </a:prstGeom>
          <a:ln w="9525" cmpd="sng">
            <a:solidFill>
              <a:schemeClr val="bg2"/>
            </a:solidFill>
            <a:prstDash val="solid"/>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Method Evaluation</a:t>
            </a:r>
            <a:endParaRPr lang="zh-CN" altLang="en-US" sz="1200" i="1" dirty="0">
              <a:latin typeface="Times New Roman" panose="02020603050405020304" pitchFamily="18" charset="0"/>
              <a:cs typeface="Times New Roman" panose="02020603050405020304" pitchFamily="18" charset="0"/>
            </a:endParaRPr>
          </a:p>
        </p:txBody>
      </p:sp>
      <p:sp>
        <p:nvSpPr>
          <p:cNvPr id="54" name="矩形 53"/>
          <p:cNvSpPr/>
          <p:nvPr/>
        </p:nvSpPr>
        <p:spPr>
          <a:xfrm rot="5400000">
            <a:off x="6135425" y="3015256"/>
            <a:ext cx="1032655"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Microbiology</a:t>
            </a:r>
            <a:endParaRPr lang="zh-CN" altLang="en-US" sz="1200" i="1" dirty="0">
              <a:latin typeface="Times New Roman" panose="02020603050405020304" pitchFamily="18" charset="0"/>
              <a:cs typeface="Times New Roman" panose="02020603050405020304" pitchFamily="18" charset="0"/>
            </a:endParaRPr>
          </a:p>
        </p:txBody>
      </p:sp>
      <p:sp>
        <p:nvSpPr>
          <p:cNvPr id="55" name="矩形 54"/>
          <p:cNvSpPr/>
          <p:nvPr/>
        </p:nvSpPr>
        <p:spPr>
          <a:xfrm rot="5400000">
            <a:off x="6322817" y="3197196"/>
            <a:ext cx="1396536"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Molecular Methods</a:t>
            </a:r>
            <a:endParaRPr lang="zh-CN" altLang="en-US" sz="1200" i="1" dirty="0">
              <a:latin typeface="Times New Roman" panose="02020603050405020304" pitchFamily="18" charset="0"/>
              <a:cs typeface="Times New Roman" panose="02020603050405020304" pitchFamily="18" charset="0"/>
            </a:endParaRPr>
          </a:p>
        </p:txBody>
      </p:sp>
      <p:sp>
        <p:nvSpPr>
          <p:cNvPr id="56" name="矩形 55"/>
          <p:cNvSpPr/>
          <p:nvPr/>
        </p:nvSpPr>
        <p:spPr>
          <a:xfrm rot="5400000">
            <a:off x="6553040" y="3336305"/>
            <a:ext cx="1674754"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Point</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of</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Care Testing</a:t>
            </a:r>
            <a:endParaRPr lang="zh-CN" altLang="en-US" sz="1200" i="1" dirty="0">
              <a:latin typeface="Times New Roman" panose="02020603050405020304" pitchFamily="18" charset="0"/>
              <a:cs typeface="Times New Roman" panose="02020603050405020304" pitchFamily="18" charset="0"/>
            </a:endParaRPr>
          </a:p>
        </p:txBody>
      </p:sp>
      <p:sp>
        <p:nvSpPr>
          <p:cNvPr id="57" name="矩形 56"/>
          <p:cNvSpPr/>
          <p:nvPr/>
        </p:nvSpPr>
        <p:spPr>
          <a:xfrm rot="5400000">
            <a:off x="7100178" y="3158500"/>
            <a:ext cx="1319144"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Assurance</a:t>
            </a:r>
            <a:endParaRPr lang="zh-CN" altLang="en-US" sz="1200" i="1" dirty="0">
              <a:latin typeface="Times New Roman" panose="02020603050405020304" pitchFamily="18" charset="0"/>
              <a:cs typeface="Times New Roman" panose="02020603050405020304" pitchFamily="18" charset="0"/>
            </a:endParaRPr>
          </a:p>
        </p:txBody>
      </p:sp>
      <p:sp>
        <p:nvSpPr>
          <p:cNvPr id="58" name="矩形 57"/>
          <p:cNvSpPr/>
          <p:nvPr/>
        </p:nvSpPr>
        <p:spPr>
          <a:xfrm rot="5400000">
            <a:off x="7107008" y="3521003"/>
            <a:ext cx="2044149"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Management Systems</a:t>
            </a:r>
            <a:endParaRPr lang="zh-CN" altLang="en-US" sz="1200" i="1" dirty="0">
              <a:latin typeface="Times New Roman" panose="02020603050405020304" pitchFamily="18" charset="0"/>
              <a:cs typeface="Times New Roman" panose="02020603050405020304" pitchFamily="18" charset="0"/>
            </a:endParaRPr>
          </a:p>
        </p:txBody>
      </p:sp>
      <p:sp>
        <p:nvSpPr>
          <p:cNvPr id="59" name="矩形 58"/>
          <p:cNvSpPr/>
          <p:nvPr/>
        </p:nvSpPr>
        <p:spPr>
          <a:xfrm rot="5400000">
            <a:off x="7323253" y="3674089"/>
            <a:ext cx="2350323"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Specimen Collection and Handling</a:t>
            </a:r>
            <a:endParaRPr lang="zh-CN" altLang="en-US" sz="1200" i="1" dirty="0">
              <a:latin typeface="Times New Roman" panose="02020603050405020304" pitchFamily="18" charset="0"/>
              <a:cs typeface="Times New Roman" panose="02020603050405020304" pitchFamily="18" charset="0"/>
            </a:endParaRPr>
          </a:p>
        </p:txBody>
      </p:sp>
      <p:sp>
        <p:nvSpPr>
          <p:cNvPr id="60" name="矩形 59"/>
          <p:cNvSpPr/>
          <p:nvPr/>
        </p:nvSpPr>
        <p:spPr>
          <a:xfrm rot="5400000">
            <a:off x="8424933" y="2941742"/>
            <a:ext cx="885627"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Toxicology</a:t>
            </a:r>
            <a:endParaRPr lang="zh-CN" altLang="en-US" sz="1200" i="1" dirty="0">
              <a:latin typeface="Times New Roman" panose="02020603050405020304" pitchFamily="18" charset="0"/>
              <a:cs typeface="Times New Roman" panose="02020603050405020304" pitchFamily="18" charset="0"/>
            </a:endParaRPr>
          </a:p>
        </p:txBody>
      </p:sp>
      <p:sp>
        <p:nvSpPr>
          <p:cNvPr id="61" name="矩形 60"/>
          <p:cNvSpPr/>
          <p:nvPr/>
        </p:nvSpPr>
        <p:spPr>
          <a:xfrm rot="5400000">
            <a:off x="8379825" y="3356181"/>
            <a:ext cx="1714508"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Veterinary Microbiology</a:t>
            </a:r>
            <a:endParaRPr lang="zh-CN" altLang="en-US" sz="1200" i="1" dirty="0">
              <a:latin typeface="Times New Roman" panose="02020603050405020304" pitchFamily="18" charset="0"/>
              <a:cs typeface="Times New Roman" panose="02020603050405020304" pitchFamily="18" charset="0"/>
            </a:endParaRPr>
          </a:p>
        </p:txBody>
      </p:sp>
      <p:sp>
        <p:nvSpPr>
          <p:cNvPr id="26" name="矩形 25"/>
          <p:cNvSpPr/>
          <p:nvPr/>
        </p:nvSpPr>
        <p:spPr>
          <a:xfrm>
            <a:off x="1080279" y="688579"/>
            <a:ext cx="9743373" cy="600164"/>
          </a:xfrm>
          <a:prstGeom prst="rect">
            <a:avLst/>
          </a:prstGeom>
          <a:ln>
            <a:noFill/>
          </a:ln>
        </p:spPr>
        <p:txBody>
          <a:bodyPr wrap="none">
            <a:spAutoFit/>
          </a:bodyPr>
          <a:lstStyle/>
          <a:p>
            <a:pPr>
              <a:lnSpc>
                <a:spcPct val="150000"/>
              </a:lnSpc>
            </a:pPr>
            <a:r>
              <a:rPr lang="en-US" altLang="zh-TW" sz="1100" i="1"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 </a:t>
            </a:r>
            <a:r>
              <a:rPr lang="en-US" altLang="zh-CN" sz="1100" i="1" dirty="0">
                <a:latin typeface="Times New Roman" pitchFamily="18" charset="0"/>
                <a:cs typeface="Times New Roman" pitchFamily="18" charset="0"/>
              </a:rPr>
              <a:t>college of Physicians surgeons of </a:t>
            </a:r>
            <a:r>
              <a:rPr lang="en-US" altLang="zh-CN" sz="1100" i="1" dirty="0" err="1">
                <a:latin typeface="Times New Roman" pitchFamily="18" charset="0"/>
                <a:cs typeface="Times New Roman" pitchFamily="18" charset="0"/>
              </a:rPr>
              <a:t>alberta</a:t>
            </a:r>
            <a:r>
              <a:rPr lang="en-US" altLang="zh-CN" sz="1100" i="1" dirty="0">
                <a:latin typeface="Times New Roman" pitchFamily="18" charset="0"/>
                <a:cs typeface="Times New Roman" pitchFamily="18" charset="0"/>
              </a:rPr>
              <a:t> in Canada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Alberta Laboratory Quality Enhancement Program</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ALQEP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Additional Information ~ Index of CLSI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NCCLS Standards</a:t>
            </a:r>
            <a:r>
              <a:rPr lang="en-US" altLang="zh-CN" sz="1100" dirty="0">
                <a:latin typeface="Times New Roman" pitchFamily="18" charset="0"/>
                <a:cs typeface="Times New Roman" pitchFamily="18" charset="0"/>
              </a:rPr>
              <a:t> &amp; </a:t>
            </a:r>
            <a:r>
              <a:rPr lang="en-US" altLang="zh-CN" sz="1100" i="1" dirty="0">
                <a:latin typeface="Times New Roman" pitchFamily="18" charset="0"/>
                <a:cs typeface="Times New Roman" pitchFamily="18" charset="0"/>
              </a:rPr>
              <a:t>Guidelines</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Wednesday</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August</a:t>
            </a:r>
            <a:r>
              <a:rPr lang="en-US" altLang="zh-CN" sz="1100" dirty="0">
                <a:latin typeface="Times New Roman" pitchFamily="18" charset="0"/>
                <a:cs typeface="Times New Roman" pitchFamily="18" charset="0"/>
              </a:rPr>
              <a:t> 22, 2012 .</a:t>
            </a:r>
          </a:p>
        </p:txBody>
      </p:sp>
    </p:spTree>
    <p:extLst>
      <p:ext uri="{BB962C8B-B14F-4D97-AF65-F5344CB8AC3E}">
        <p14:creationId xmlns:p14="http://schemas.microsoft.com/office/powerpoint/2010/main" val="2695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6" name="组合 5"/>
          <p:cNvGrpSpPr/>
          <p:nvPr/>
        </p:nvGrpSpPr>
        <p:grpSpPr>
          <a:xfrm>
            <a:off x="1278325" y="789968"/>
            <a:ext cx="9433224" cy="5139819"/>
            <a:chOff x="1278325" y="789968"/>
            <a:chExt cx="9433224" cy="5139819"/>
          </a:xfrm>
        </p:grpSpPr>
        <p:sp>
          <p:nvSpPr>
            <p:cNvPr id="8" name="Rectangle 14"/>
            <p:cNvSpPr>
              <a:spLocks noChangeArrowheads="1"/>
            </p:cNvSpPr>
            <p:nvPr/>
          </p:nvSpPr>
          <p:spPr bwMode="auto">
            <a:xfrm>
              <a:off x="1278329" y="789968"/>
              <a:ext cx="94332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以理論回收值作為參照系的干擾組與對照組的添加回收實驗</a:t>
              </a:r>
              <a:r>
                <a:rPr lang="zh-CN" altLang="en-US" sz="1100" dirty="0"/>
                <a:t>：</a:t>
              </a:r>
              <a:endParaRPr lang="zh-TW" altLang="en-US" sz="1100" dirty="0"/>
            </a:p>
          </p:txBody>
        </p:sp>
        <p:sp>
          <p:nvSpPr>
            <p:cNvPr id="19" name="Rectangle 14"/>
            <p:cNvSpPr>
              <a:spLocks noChangeArrowheads="1"/>
            </p:cNvSpPr>
            <p:nvPr/>
          </p:nvSpPr>
          <p:spPr bwMode="auto">
            <a:xfrm>
              <a:off x="1278329" y="1170052"/>
              <a:ext cx="9433220" cy="56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根據上述確定的重複次數 </a:t>
              </a:r>
              <a:r>
                <a:rPr lang="en-US" altLang="zh-TW" sz="1100" i="1" dirty="0">
                  <a:latin typeface="Times New Roman" panose="02020603050405020304" pitchFamily="18" charset="0"/>
                  <a:cs typeface="Times New Roman" panose="02020603050405020304" pitchFamily="18" charset="0"/>
                </a:rPr>
                <a:t>n</a:t>
              </a:r>
              <a:r>
                <a:rPr lang="en-US" altLang="zh-TW" sz="1100" dirty="0"/>
                <a:t> </a:t>
              </a:r>
              <a:r>
                <a:rPr lang="zh-TW" altLang="en-US" sz="1100" dirty="0"/>
                <a:t>準備測試樣本和控制樣本，以交替的順序分析測試</a:t>
              </a:r>
              <a:r>
                <a:rPr lang="en-US" altLang="zh-TW" sz="1100" dirty="0">
                  <a:latin typeface="Times New Roman" panose="02020603050405020304" pitchFamily="18" charset="0"/>
                  <a:cs typeface="Times New Roman" panose="02020603050405020304" pitchFamily="18" charset="0"/>
                </a:rPr>
                <a:t>(T)</a:t>
              </a:r>
              <a:r>
                <a:rPr lang="zh-TW" altLang="en-US" sz="1100" dirty="0"/>
                <a:t>和控制</a:t>
              </a:r>
              <a:r>
                <a:rPr lang="en-US" altLang="zh-TW" sz="1100" dirty="0">
                  <a:latin typeface="Times New Roman" panose="02020603050405020304" pitchFamily="18" charset="0"/>
                  <a:cs typeface="Times New Roman" panose="02020603050405020304" pitchFamily="18" charset="0"/>
                </a:rPr>
                <a:t>(C)</a:t>
              </a:r>
              <a:r>
                <a:rPr lang="zh-TW" altLang="en-US" sz="1100" dirty="0"/>
                <a:t>樣本，例如：</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n</a:t>
              </a:r>
              <a:r>
                <a:rPr lang="en-US" altLang="zh-TW" sz="1100" dirty="0" err="1">
                  <a:latin typeface="Times New Roman" panose="02020603050405020304" pitchFamily="18" charset="0"/>
                  <a:cs typeface="Times New Roman" panose="02020603050405020304" pitchFamily="18" charset="0"/>
                </a:rPr>
                <a:t>T</a:t>
              </a:r>
              <a:r>
                <a:rPr lang="en-US" altLang="zh-TW" sz="1100" baseline="-25000" dirty="0" err="1">
                  <a:latin typeface="Times New Roman" panose="02020603050405020304" pitchFamily="18" charset="0"/>
                  <a:cs typeface="Times New Roman" panose="02020603050405020304" pitchFamily="18" charset="0"/>
                </a:rPr>
                <a:t>n</a:t>
              </a:r>
              <a:r>
                <a:rPr lang="zh-TW" altLang="en-US" sz="1100" dirty="0"/>
                <a:t>，如果系統受攜帶影響，加入附加樣本來保護控制樣本受測試樣本攜帶的影響，如</a:t>
              </a:r>
              <a:r>
                <a:rPr lang="zh-CN" altLang="en-US" sz="1100" dirty="0"/>
                <a:t>：</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x</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x</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n</a:t>
              </a:r>
              <a:r>
                <a:rPr lang="en-US" altLang="zh-TW" sz="1100" dirty="0" err="1">
                  <a:latin typeface="Times New Roman" panose="02020603050405020304" pitchFamily="18" charset="0"/>
                  <a:cs typeface="Times New Roman" panose="02020603050405020304" pitchFamily="18" charset="0"/>
                </a:rPr>
                <a:t>T</a:t>
              </a:r>
              <a:r>
                <a:rPr lang="en-US" altLang="zh-TW" sz="1100" baseline="-25000" dirty="0" err="1">
                  <a:latin typeface="Times New Roman" panose="02020603050405020304" pitchFamily="18" charset="0"/>
                  <a:cs typeface="Times New Roman" panose="02020603050405020304" pitchFamily="18" charset="0"/>
                </a:rPr>
                <a:t>n</a:t>
              </a:r>
              <a:r>
                <a:rPr lang="zh-TW" altLang="en-US" sz="1100" dirty="0"/>
                <a:t>，計算結果時再將附加控制樣本</a:t>
              </a:r>
              <a:r>
                <a:rPr lang="en-US" altLang="zh-TW" sz="1100" dirty="0">
                  <a:latin typeface="Times New Roman" panose="02020603050405020304" pitchFamily="18" charset="0"/>
                  <a:cs typeface="Times New Roman" panose="02020603050405020304" pitchFamily="18" charset="0"/>
                </a:rPr>
                <a:t>(</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a:t>
              </a:r>
              <a:r>
                <a:rPr lang="zh-TW" altLang="en-US" sz="1100" dirty="0"/>
                <a:t>的結果捨去；</a:t>
              </a:r>
            </a:p>
          </p:txBody>
        </p:sp>
        <p:grpSp>
          <p:nvGrpSpPr>
            <p:cNvPr id="32777" name="组合 32776"/>
            <p:cNvGrpSpPr/>
            <p:nvPr/>
          </p:nvGrpSpPr>
          <p:grpSpPr>
            <a:xfrm>
              <a:off x="1278329" y="1809327"/>
              <a:ext cx="9433220" cy="346249"/>
              <a:chOff x="1503954" y="2123767"/>
              <a:chExt cx="9433220" cy="346249"/>
            </a:xfrm>
          </p:grpSpPr>
          <p:sp>
            <p:nvSpPr>
              <p:cNvPr id="16" name="Rectangle 6"/>
              <p:cNvSpPr>
                <a:spLocks noChangeArrowheads="1"/>
              </p:cNvSpPr>
              <p:nvPr/>
            </p:nvSpPr>
            <p:spPr bwMode="auto">
              <a:xfrm>
                <a:off x="1503954" y="2123767"/>
                <a:ext cx="94332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計算測試和控制樣本均值的偏差作為評估抗幹擾能力的點估計結果</a:t>
                </a:r>
                <a:r>
                  <a:rPr lang="en-US" altLang="zh-TW" sz="1100" dirty="0">
                    <a:latin typeface="Times New Roman" panose="02020603050405020304" pitchFamily="18" charset="0"/>
                    <a:cs typeface="Times New Roman" panose="02020603050405020304" pitchFamily="18" charset="0"/>
                  </a:rPr>
                  <a:t>(</a:t>
                </a:r>
                <a:r>
                  <a:rPr lang="en-US" altLang="zh-TW" sz="1100" i="1"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obs</a:t>
                </a:r>
                <a:r>
                  <a:rPr lang="en-US" altLang="zh-TW"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                                  </a:t>
                </a:r>
                <a:r>
                  <a:rPr lang="zh-TW" altLang="en-US" sz="1100" dirty="0"/>
                  <a:t>；</a:t>
                </a:r>
                <a:endParaRPr lang="zh-CN" sz="1100" dirty="0"/>
              </a:p>
            </p:txBody>
          </p:sp>
          <p:graphicFrame>
            <p:nvGraphicFramePr>
              <p:cNvPr id="32776" name="对象 32775"/>
              <p:cNvGraphicFramePr>
                <a:graphicFrameLocks noChangeAspect="1"/>
              </p:cNvGraphicFramePr>
              <p:nvPr>
                <p:extLst>
                  <p:ext uri="{D42A27DB-BD31-4B8C-83A1-F6EECF244321}">
                    <p14:modId xmlns:p14="http://schemas.microsoft.com/office/powerpoint/2010/main" val="2268272705"/>
                  </p:ext>
                </p:extLst>
              </p:nvPr>
            </p:nvGraphicFramePr>
            <p:xfrm>
              <a:off x="6101722" y="2198884"/>
              <a:ext cx="1104900" cy="228600"/>
            </p:xfrm>
            <a:graphic>
              <a:graphicData uri="http://schemas.openxmlformats.org/presentationml/2006/ole">
                <mc:AlternateContent xmlns:mc="http://schemas.openxmlformats.org/markup-compatibility/2006">
                  <mc:Choice xmlns:v="urn:schemas-microsoft-com:vml" Requires="v">
                    <p:oleObj name="Equation" r:id="rId3" imgW="1104840" imgH="228600" progId="Equation.DSMT4">
                      <p:embed/>
                    </p:oleObj>
                  </mc:Choice>
                  <mc:Fallback>
                    <p:oleObj name="Equation" r:id="rId3" imgW="1104840" imgH="228600" progId="Equation.DSMT4">
                      <p:embed/>
                      <p:pic>
                        <p:nvPicPr>
                          <p:cNvPr id="0" name=""/>
                          <p:cNvPicPr/>
                          <p:nvPr/>
                        </p:nvPicPr>
                        <p:blipFill>
                          <a:blip r:embed="rId4"/>
                          <a:stretch>
                            <a:fillRect/>
                          </a:stretch>
                        </p:blipFill>
                        <p:spPr>
                          <a:xfrm>
                            <a:off x="6101722" y="2198884"/>
                            <a:ext cx="1104900" cy="228600"/>
                          </a:xfrm>
                          <a:prstGeom prst="rect">
                            <a:avLst/>
                          </a:prstGeom>
                        </p:spPr>
                      </p:pic>
                    </p:oleObj>
                  </mc:Fallback>
                </mc:AlternateContent>
              </a:graphicData>
            </a:graphic>
          </p:graphicFrame>
        </p:grpSp>
        <p:grpSp>
          <p:nvGrpSpPr>
            <p:cNvPr id="2" name="组合 1"/>
            <p:cNvGrpSpPr/>
            <p:nvPr/>
          </p:nvGrpSpPr>
          <p:grpSpPr>
            <a:xfrm>
              <a:off x="1278328" y="2285297"/>
              <a:ext cx="9433221" cy="422504"/>
              <a:chOff x="1503953" y="2589635"/>
              <a:chExt cx="9433221" cy="422504"/>
            </a:xfrm>
          </p:grpSpPr>
          <p:sp>
            <p:nvSpPr>
              <p:cNvPr id="42" name="Rectangle 6"/>
              <p:cNvSpPr>
                <a:spLocks noChangeArrowheads="1"/>
              </p:cNvSpPr>
              <p:nvPr/>
            </p:nvSpPr>
            <p:spPr bwMode="auto">
              <a:xfrm>
                <a:off x="1503953" y="2589635"/>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雙邊檢驗置信度限</a:t>
                </a:r>
                <a:r>
                  <a:rPr lang="en-US" altLang="zh-CN"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d</a:t>
                </a:r>
                <a:r>
                  <a:rPr lang="en-US" altLang="zh-TW" sz="1100" baseline="-25000" dirty="0">
                    <a:latin typeface="Times New Roman" panose="02020603050405020304" pitchFamily="18" charset="0"/>
                    <a:cs typeface="Times New Roman" panose="02020603050405020304" pitchFamily="18" charset="0"/>
                  </a:rPr>
                  <a:t>c</a:t>
                </a:r>
                <a:r>
                  <a:rPr lang="en-US" altLang="zh-TW" sz="1100" dirty="0">
                    <a:latin typeface="Times New Roman" panose="02020603050405020304" pitchFamily="18" charset="0"/>
                    <a:cs typeface="Times New Roman" panose="02020603050405020304" pitchFamily="18" charset="0"/>
                  </a:rPr>
                  <a:t>)</a:t>
                </a:r>
                <a:r>
                  <a:rPr lang="zh-TW" altLang="en-US" sz="1100" dirty="0"/>
                  <a:t>，可用</a:t>
                </a:r>
                <a:r>
                  <a:rPr lang="zh-CN" altLang="en-US" sz="1100" dirty="0"/>
                  <a:t>如</a:t>
                </a:r>
                <a:r>
                  <a:rPr lang="zh-TW" altLang="en-US" sz="1100" dirty="0"/>
                  <a:t>下的公式計算：                                   </a:t>
                </a:r>
                <a:r>
                  <a:rPr lang="zh-CN" altLang="en-US" sz="1100" dirty="0"/>
                  <a:t>，</a:t>
                </a:r>
                <a:r>
                  <a:rPr lang="zh-TW" altLang="en-US" sz="1100" dirty="0"/>
                  <a:t>這裡 </a:t>
                </a:r>
                <a:r>
                  <a:rPr lang="en-US" altLang="zh-TW" sz="1100" i="1"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null</a:t>
                </a:r>
                <a:r>
                  <a:rPr lang="en-US" altLang="zh-TW" sz="1100" dirty="0"/>
                  <a:t> </a:t>
                </a:r>
                <a:r>
                  <a:rPr lang="zh-TW" altLang="en-US" sz="1100" dirty="0"/>
                  <a:t>是</a:t>
                </a:r>
                <a:r>
                  <a:rPr lang="zh-CN" altLang="en-US" sz="1100" dirty="0"/>
                  <a:t>零</a:t>
                </a:r>
                <a:r>
                  <a:rPr lang="zh-TW" altLang="en-US" sz="1100" dirty="0"/>
                  <a:t>假設規定的值，通常＝</a:t>
                </a:r>
                <a:r>
                  <a:rPr lang="en-US" altLang="zh-TW" sz="1100" dirty="0"/>
                  <a:t>0</a:t>
                </a:r>
                <a:r>
                  <a:rPr lang="zh-CN" altLang="en-US" sz="1100" dirty="0"/>
                  <a:t>，對於</a:t>
                </a:r>
                <a:r>
                  <a:rPr lang="zh-TW" altLang="en-US" sz="1100" dirty="0"/>
                  <a:t>單邊</a:t>
                </a:r>
                <a:r>
                  <a:rPr lang="zh-CN" altLang="en-US" sz="1100" dirty="0"/>
                  <a:t>檢驗</a:t>
                </a:r>
                <a:r>
                  <a:rPr lang="zh-TW" altLang="en-US" sz="1100" dirty="0"/>
                  <a:t>，用</a:t>
                </a:r>
                <a:r>
                  <a:rPr lang="en-US" altLang="zh-TW" sz="1000" dirty="0">
                    <a:latin typeface="Times New Roman" panose="02020603050405020304" pitchFamily="18" charset="0"/>
                    <a:cs typeface="Times New Roman" panose="02020603050405020304" pitchFamily="18" charset="0"/>
                  </a:rPr>
                  <a:t>1</a:t>
                </a:r>
                <a:r>
                  <a:rPr lang="en-US" altLang="zh-CN" sz="10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α </a:t>
                </a:r>
                <a:r>
                  <a:rPr lang="zh-TW" altLang="en-US" sz="1100" dirty="0"/>
                  <a:t>取代</a:t>
                </a:r>
                <a:r>
                  <a:rPr lang="en-US" altLang="zh-TW" sz="1000" dirty="0">
                    <a:latin typeface="Times New Roman" panose="02020603050405020304" pitchFamily="18" charset="0"/>
                    <a:cs typeface="Times New Roman" panose="02020603050405020304" pitchFamily="18" charset="0"/>
                  </a:rPr>
                  <a:t>1</a:t>
                </a:r>
                <a:r>
                  <a:rPr lang="en-US" altLang="zh-CN" sz="10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α/</a:t>
                </a:r>
                <a:r>
                  <a:rPr lang="en-US" altLang="zh-TW" sz="1100" dirty="0">
                    <a:latin typeface="Times New Roman" panose="02020603050405020304" pitchFamily="18" charset="0"/>
                    <a:cs typeface="Times New Roman" panose="02020603050405020304" pitchFamily="18" charset="0"/>
                  </a:rPr>
                  <a:t>2 </a:t>
                </a:r>
                <a:r>
                  <a:rPr lang="zh-CN" altLang="en-US" sz="1100" dirty="0"/>
                  <a:t>即可；</a:t>
                </a:r>
                <a:endParaRPr lang="zh-TW" altLang="en-US" sz="1100" dirty="0"/>
              </a:p>
            </p:txBody>
          </p:sp>
          <p:graphicFrame>
            <p:nvGraphicFramePr>
              <p:cNvPr id="32778" name="对象 32777"/>
              <p:cNvGraphicFramePr>
                <a:graphicFrameLocks noChangeAspect="1"/>
              </p:cNvGraphicFramePr>
              <p:nvPr>
                <p:extLst>
                  <p:ext uri="{D42A27DB-BD31-4B8C-83A1-F6EECF244321}">
                    <p14:modId xmlns:p14="http://schemas.microsoft.com/office/powerpoint/2010/main" val="520510310"/>
                  </p:ext>
                </p:extLst>
              </p:nvPr>
            </p:nvGraphicFramePr>
            <p:xfrm>
              <a:off x="4440309" y="2593039"/>
              <a:ext cx="1244600" cy="419100"/>
            </p:xfrm>
            <a:graphic>
              <a:graphicData uri="http://schemas.openxmlformats.org/presentationml/2006/ole">
                <mc:AlternateContent xmlns:mc="http://schemas.openxmlformats.org/markup-compatibility/2006">
                  <mc:Choice xmlns:v="urn:schemas-microsoft-com:vml" Requires="v">
                    <p:oleObj name="Equation" r:id="rId5" imgW="1244520" imgH="419040" progId="Equation.DSMT4">
                      <p:embed/>
                    </p:oleObj>
                  </mc:Choice>
                  <mc:Fallback>
                    <p:oleObj name="Equation" r:id="rId5" imgW="1244520" imgH="419040" progId="Equation.DSMT4">
                      <p:embed/>
                      <p:pic>
                        <p:nvPicPr>
                          <p:cNvPr id="0" name=""/>
                          <p:cNvPicPr/>
                          <p:nvPr/>
                        </p:nvPicPr>
                        <p:blipFill>
                          <a:blip r:embed="rId6"/>
                          <a:stretch>
                            <a:fillRect/>
                          </a:stretch>
                        </p:blipFill>
                        <p:spPr>
                          <a:xfrm>
                            <a:off x="4440309" y="2593039"/>
                            <a:ext cx="1244600" cy="419100"/>
                          </a:xfrm>
                          <a:prstGeom prst="rect">
                            <a:avLst/>
                          </a:prstGeom>
                        </p:spPr>
                      </p:pic>
                    </p:oleObj>
                  </mc:Fallback>
                </mc:AlternateContent>
              </a:graphicData>
            </a:graphic>
          </p:graphicFrame>
        </p:grpSp>
        <p:grpSp>
          <p:nvGrpSpPr>
            <p:cNvPr id="4" name="组合 3"/>
            <p:cNvGrpSpPr/>
            <p:nvPr/>
          </p:nvGrpSpPr>
          <p:grpSpPr>
            <a:xfrm>
              <a:off x="1278327" y="2781300"/>
              <a:ext cx="9433221" cy="457200"/>
              <a:chOff x="1278327" y="3140230"/>
              <a:chExt cx="9433221" cy="457200"/>
            </a:xfrm>
          </p:grpSpPr>
          <p:sp>
            <p:nvSpPr>
              <p:cNvPr id="12" name="Rectangle 14"/>
              <p:cNvSpPr>
                <a:spLocks noChangeArrowheads="1"/>
              </p:cNvSpPr>
              <p:nvPr/>
            </p:nvSpPr>
            <p:spPr bwMode="auto">
              <a:xfrm>
                <a:off x="1278327" y="3198523"/>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干擾影響的</a:t>
                </a:r>
                <a:r>
                  <a:rPr lang="en-US" altLang="zh-TW" sz="1100" dirty="0"/>
                  <a:t>95</a:t>
                </a:r>
                <a:r>
                  <a:rPr lang="zh-TW" altLang="en-US" sz="1100" dirty="0"/>
                  <a:t>％置信區間可按下面的公式計算：</a:t>
                </a:r>
                <a:r>
                  <a:rPr lang="en-US" altLang="zh-TW" sz="1100" dirty="0"/>
                  <a:t>95</a:t>
                </a:r>
                <a:r>
                  <a:rPr lang="zh-TW" altLang="en-US" sz="1100" dirty="0"/>
                  <a:t>％置信區間 </a:t>
                </a:r>
                <a:r>
                  <a:rPr lang="en-US" altLang="zh-TW" sz="1100" dirty="0"/>
                  <a:t>=                                                              </a:t>
                </a:r>
                <a:r>
                  <a:rPr lang="zh-CN" altLang="en-US" sz="1100" dirty="0"/>
                  <a:t>；</a:t>
                </a:r>
                <a:endParaRPr lang="zh-TW" altLang="en-US" sz="1100" dirty="0"/>
              </a:p>
            </p:txBody>
          </p:sp>
          <p:graphicFrame>
            <p:nvGraphicFramePr>
              <p:cNvPr id="3" name="对象 2"/>
              <p:cNvGraphicFramePr>
                <a:graphicFrameLocks noChangeAspect="1"/>
              </p:cNvGraphicFramePr>
              <p:nvPr>
                <p:extLst>
                  <p:ext uri="{D42A27DB-BD31-4B8C-83A1-F6EECF244321}">
                    <p14:modId xmlns:p14="http://schemas.microsoft.com/office/powerpoint/2010/main" val="2522234541"/>
                  </p:ext>
                </p:extLst>
              </p:nvPr>
            </p:nvGraphicFramePr>
            <p:xfrm>
              <a:off x="5346335" y="3140230"/>
              <a:ext cx="2184400" cy="457200"/>
            </p:xfrm>
            <a:graphic>
              <a:graphicData uri="http://schemas.openxmlformats.org/presentationml/2006/ole">
                <mc:AlternateContent xmlns:mc="http://schemas.openxmlformats.org/markup-compatibility/2006">
                  <mc:Choice xmlns:v="urn:schemas-microsoft-com:vml" Requires="v">
                    <p:oleObj name="Equation" r:id="rId7" imgW="2184120" imgH="457200" progId="Equation.DSMT4">
                      <p:embed/>
                    </p:oleObj>
                  </mc:Choice>
                  <mc:Fallback>
                    <p:oleObj name="Equation" r:id="rId7" imgW="2184120" imgH="457200" progId="Equation.DSMT4">
                      <p:embed/>
                      <p:pic>
                        <p:nvPicPr>
                          <p:cNvPr id="0" name=""/>
                          <p:cNvPicPr/>
                          <p:nvPr/>
                        </p:nvPicPr>
                        <p:blipFill>
                          <a:blip r:embed="rId8"/>
                          <a:stretch>
                            <a:fillRect/>
                          </a:stretch>
                        </p:blipFill>
                        <p:spPr>
                          <a:xfrm>
                            <a:off x="5346335" y="3140230"/>
                            <a:ext cx="2184400" cy="457200"/>
                          </a:xfrm>
                          <a:prstGeom prst="rect">
                            <a:avLst/>
                          </a:prstGeom>
                        </p:spPr>
                      </p:pic>
                    </p:oleObj>
                  </mc:Fallback>
                </mc:AlternateContent>
              </a:graphicData>
            </a:graphic>
          </p:graphicFrame>
        </p:grpSp>
        <p:sp>
          <p:nvSpPr>
            <p:cNvPr id="14" name="Rectangle 6"/>
            <p:cNvSpPr>
              <a:spLocks noChangeArrowheads="1"/>
            </p:cNvSpPr>
            <p:nvPr/>
          </p:nvSpPr>
          <p:spPr bwMode="auto">
            <a:xfrm>
              <a:off x="1278327" y="3255833"/>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sz="1100" dirty="0"/>
                <a:t>這裡：</a:t>
              </a:r>
            </a:p>
          </p:txBody>
        </p:sp>
        <p:sp>
          <p:nvSpPr>
            <p:cNvPr id="17" name="Rectangle 9"/>
            <p:cNvSpPr>
              <a:spLocks noChangeArrowheads="1"/>
            </p:cNvSpPr>
            <p:nvPr/>
          </p:nvSpPr>
          <p:spPr bwMode="auto">
            <a:xfrm>
              <a:off x="2078759" y="4001901"/>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a:t>
              </a:r>
              <a:r>
                <a:rPr kumimoji="0" lang="en-US" altLang="zh-CN" sz="1000" b="0"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0.975,n-1</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a:t>
              </a:r>
              <a:r>
                <a:rPr lang="zh-TW" altLang="en-US" sz="1000" dirty="0">
                  <a:latin typeface="Times New Roman" pitchFamily="18" charset="0"/>
                  <a:cs typeface="Times New Roman" pitchFamily="18" charset="0"/>
                </a:rPr>
                <a:t>是來自於 </a:t>
              </a:r>
              <a:r>
                <a:rPr lang="en-US" altLang="zh-TW" sz="1000" i="1" dirty="0">
                  <a:latin typeface="Times New Roman" pitchFamily="18" charset="0"/>
                  <a:cs typeface="Times New Roman" pitchFamily="18" charset="0"/>
                </a:rPr>
                <a:t>t</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分佈 </a:t>
              </a:r>
              <a:r>
                <a:rPr lang="en-US" altLang="zh-TW" sz="1000" dirty="0">
                  <a:latin typeface="Times New Roman" pitchFamily="18" charset="0"/>
                  <a:cs typeface="Times New Roman" pitchFamily="18" charset="0"/>
                </a:rPr>
                <a:t>97.5 </a:t>
              </a:r>
              <a:r>
                <a:rPr lang="zh-TW" altLang="en-US" sz="1000" dirty="0">
                  <a:latin typeface="Times New Roman" pitchFamily="18" charset="0"/>
                  <a:cs typeface="Times New Roman" pitchFamily="18" charset="0"/>
                </a:rPr>
                <a:t>百分位自由度為 </a:t>
              </a:r>
              <a:r>
                <a:rPr lang="en-US" altLang="zh-TW" sz="1000" i="1" dirty="0">
                  <a:latin typeface="Times New Roman" pitchFamily="18" charset="0"/>
                  <a:cs typeface="Times New Roman" pitchFamily="18" charset="0"/>
                </a:rPr>
                <a:t>n</a:t>
              </a:r>
              <a:r>
                <a:rPr lang="en-US" altLang="zh-TW" sz="1000" dirty="0">
                  <a:latin typeface="Times New Roman" pitchFamily="18" charset="0"/>
                  <a:cs typeface="Times New Roman" pitchFamily="18" charset="0"/>
                </a:rPr>
                <a:t> – </a:t>
              </a:r>
              <a:r>
                <a:rPr lang="en-US" altLang="zh-TW" sz="900" dirty="0">
                  <a:latin typeface="Times New Roman" pitchFamily="18" charset="0"/>
                  <a:cs typeface="Times New Roman" pitchFamily="18" charset="0"/>
                </a:rPr>
                <a:t>1</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的值</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8" name="Rectangle 8"/>
            <p:cNvSpPr>
              <a:spLocks noChangeArrowheads="1"/>
            </p:cNvSpPr>
            <p:nvPr/>
          </p:nvSpPr>
          <p:spPr bwMode="auto">
            <a:xfrm>
              <a:off x="2081307" y="3662825"/>
              <a:ext cx="605301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S</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為檢驗的可重複性</a:t>
              </a:r>
              <a:r>
                <a:rPr lang="zh-CN" altLang="en-US" sz="1000" dirty="0">
                  <a:latin typeface="Times New Roman" pitchFamily="18" charset="0"/>
                  <a:cs typeface="Times New Roman" pitchFamily="18" charset="0"/>
                </a:rPr>
                <a:t>（假設控制</a:t>
              </a:r>
              <a:r>
                <a:rPr lang="en-US" altLang="zh-CN" sz="900" dirty="0">
                  <a:latin typeface="Times New Roman" pitchFamily="18" charset="0"/>
                  <a:cs typeface="Times New Roman" pitchFamily="18" charset="0"/>
                </a:rPr>
                <a:t>(C)</a:t>
              </a:r>
              <a:r>
                <a:rPr lang="zh-CN" altLang="en-US" sz="1000" dirty="0">
                  <a:latin typeface="Times New Roman" pitchFamily="18" charset="0"/>
                  <a:cs typeface="Times New Roman" pitchFamily="18" charset="0"/>
                </a:rPr>
                <a:t>和測試</a:t>
              </a:r>
              <a:r>
                <a:rPr lang="en-US" altLang="zh-CN" sz="900" dirty="0">
                  <a:latin typeface="Times New Roman" pitchFamily="18" charset="0"/>
                  <a:cs typeface="Times New Roman" pitchFamily="18" charset="0"/>
                </a:rPr>
                <a:t>(T)</a:t>
              </a:r>
              <a:r>
                <a:rPr lang="zh-CN" altLang="en-US" sz="1000" dirty="0">
                  <a:latin typeface="Times New Roman" pitchFamily="18" charset="0"/>
                  <a:cs typeface="Times New Roman" pitchFamily="18" charset="0"/>
                </a:rPr>
                <a:t>樣本為等精度測量）；</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0" name="Rectangle 8"/>
            <p:cNvSpPr>
              <a:spLocks noChangeArrowheads="1"/>
            </p:cNvSpPr>
            <p:nvPr/>
          </p:nvSpPr>
          <p:spPr bwMode="auto">
            <a:xfrm>
              <a:off x="2078759" y="3324757"/>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000" i="1" dirty="0">
                  <a:latin typeface="Times New Roman" pitchFamily="18" charset="0"/>
                  <a:cs typeface="Times New Roman" pitchFamily="18" charset="0"/>
                </a:rPr>
                <a:t>     n</a:t>
              </a:r>
              <a:r>
                <a:rPr lang="en-US" altLang="zh-CN"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是每個樣本重複的次數</a:t>
              </a:r>
              <a:r>
                <a:rPr lang="zh-CN" altLang="en-US" sz="1000" dirty="0">
                  <a:latin typeface="Times New Roman" pitchFamily="18" charset="0"/>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1" name="Rectangle 6"/>
            <p:cNvSpPr>
              <a:spLocks noChangeArrowheads="1"/>
            </p:cNvSpPr>
            <p:nvPr/>
          </p:nvSpPr>
          <p:spPr bwMode="auto">
            <a:xfrm>
              <a:off x="1278326" y="4404030"/>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如果</a:t>
              </a:r>
              <a:r>
                <a:rPr lang="zh-CN" altLang="en-US" sz="1100" dirty="0"/>
                <a:t>干擾偏差的點估計 </a:t>
              </a:r>
              <a:r>
                <a:rPr lang="en-US" altLang="zh-TW" sz="1100" i="1"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obs</a:t>
              </a:r>
              <a:r>
                <a:rPr lang="zh-TW" altLang="en-US" sz="1100" dirty="0"/>
                <a:t> 小於或等於取</a:t>
              </a:r>
              <a:r>
                <a:rPr lang="zh-CN" altLang="en-US" sz="1100" dirty="0"/>
                <a:t>置信限</a:t>
              </a:r>
              <a:r>
                <a:rPr lang="zh-TW" altLang="en-US" sz="1100" dirty="0"/>
                <a:t>值 </a:t>
              </a:r>
              <a:r>
                <a:rPr lang="en-US" altLang="zh-TW" sz="1100" i="1" dirty="0">
                  <a:latin typeface="Times New Roman" panose="02020603050405020304" pitchFamily="18" charset="0"/>
                  <a:cs typeface="Times New Roman" panose="02020603050405020304" pitchFamily="18" charset="0"/>
                </a:rPr>
                <a:t>d</a:t>
              </a:r>
              <a:r>
                <a:rPr lang="en-US" altLang="zh-TW" sz="1100" baseline="-25000" dirty="0">
                  <a:latin typeface="Times New Roman" panose="02020603050405020304" pitchFamily="18" charset="0"/>
                  <a:cs typeface="Times New Roman" panose="02020603050405020304" pitchFamily="18" charset="0"/>
                </a:rPr>
                <a:t>c</a:t>
              </a:r>
              <a:r>
                <a:rPr lang="zh-TW" altLang="en-US" sz="1100" dirty="0"/>
                <a:t>，</a:t>
              </a:r>
              <a:r>
                <a:rPr lang="zh-CN" altLang="en-US" sz="1100" dirty="0"/>
                <a:t>可</a:t>
              </a:r>
              <a:r>
                <a:rPr lang="zh-TW" altLang="en-US" sz="1100" dirty="0"/>
                <a:t>認為</a:t>
              </a:r>
              <a:r>
                <a:rPr lang="zh-CN" altLang="en-US" sz="1100" dirty="0"/>
                <a:t>干擾</a:t>
              </a:r>
              <a:r>
                <a:rPr lang="zh-TW" altLang="en-US" sz="1100" dirty="0"/>
                <a:t>物質引起的偏差小於 </a:t>
              </a:r>
              <a:r>
                <a:rPr lang="en-US" altLang="zh-TW" sz="1100" i="1" dirty="0" err="1">
                  <a:latin typeface="Times New Roman" panose="02020603050405020304" pitchFamily="18" charset="0"/>
                  <a:cs typeface="Times New Roman" panose="02020603050405020304" pitchFamily="18" charset="0"/>
                </a:rPr>
                <a:t>d</a:t>
              </a:r>
              <a:r>
                <a:rPr lang="en-US" altLang="zh-TW" sz="1100" i="1" baseline="-25000" dirty="0" err="1">
                  <a:latin typeface="Times New Roman" panose="02020603050405020304" pitchFamily="18" charset="0"/>
                  <a:cs typeface="Times New Roman" panose="02020603050405020304" pitchFamily="18" charset="0"/>
                </a:rPr>
                <a:t>max</a:t>
              </a:r>
              <a:r>
                <a:rPr lang="zh-CN" altLang="en-US" sz="1100" dirty="0"/>
                <a:t>，</a:t>
              </a:r>
              <a:r>
                <a:rPr lang="zh-TW" altLang="en-US" sz="1100" dirty="0"/>
                <a:t>否則</a:t>
              </a:r>
              <a:r>
                <a:rPr lang="zh-CN" altLang="en-US" sz="1100" dirty="0"/>
                <a:t>認為</a:t>
              </a:r>
              <a:r>
                <a:rPr lang="zh-TW" altLang="en-US" sz="1100" dirty="0"/>
                <a:t>物質干擾</a:t>
              </a:r>
              <a:r>
                <a:rPr lang="zh-CN" altLang="en-US" sz="1100" dirty="0"/>
                <a:t>大於</a:t>
              </a:r>
              <a:r>
                <a:rPr lang="zh-CN" altLang="en-US" sz="1100" dirty="0">
                  <a:latin typeface="Times New Roman" pitchFamily="18" charset="0"/>
                  <a:cs typeface="Times New Roman" pitchFamily="18" charset="0"/>
                </a:rPr>
                <a:t>最大允許偏差</a:t>
              </a:r>
              <a:r>
                <a:rPr lang="zh-TW" altLang="en-US" sz="1100" dirty="0"/>
                <a:t> </a:t>
              </a:r>
              <a:r>
                <a:rPr lang="en-US" altLang="zh-TW" sz="1100" i="1" dirty="0" err="1">
                  <a:latin typeface="Times New Roman" panose="02020603050405020304" pitchFamily="18" charset="0"/>
                  <a:cs typeface="Times New Roman" panose="02020603050405020304" pitchFamily="18" charset="0"/>
                </a:rPr>
                <a:t>d</a:t>
              </a:r>
              <a:r>
                <a:rPr lang="en-US" altLang="zh-TW" sz="1100" i="1" baseline="-25000" dirty="0" err="1">
                  <a:latin typeface="Times New Roman" panose="02020603050405020304" pitchFamily="18" charset="0"/>
                  <a:cs typeface="Times New Roman" panose="02020603050405020304" pitchFamily="18" charset="0"/>
                </a:rPr>
                <a:t>max</a:t>
              </a:r>
              <a:r>
                <a:rPr lang="en-US" altLang="zh-TW" sz="1100" dirty="0">
                  <a:latin typeface="Times New Roman" panose="02020603050405020304" pitchFamily="18" charset="0"/>
                  <a:cs typeface="Times New Roman" panose="02020603050405020304" pitchFamily="18" charset="0"/>
                </a:rPr>
                <a:t> </a:t>
              </a:r>
              <a:r>
                <a:rPr lang="zh-CN" altLang="en-US" sz="1100" dirty="0"/>
                <a:t>；</a:t>
              </a:r>
              <a:endParaRPr lang="zh-CN" sz="1100" dirty="0"/>
            </a:p>
          </p:txBody>
        </p:sp>
        <p:sp>
          <p:nvSpPr>
            <p:cNvPr id="22" name="Rectangle 14"/>
            <p:cNvSpPr>
              <a:spLocks noChangeArrowheads="1"/>
            </p:cNvSpPr>
            <p:nvPr/>
          </p:nvSpPr>
          <p:spPr bwMode="auto">
            <a:xfrm>
              <a:off x="1278326" y="4756754"/>
              <a:ext cx="9433221" cy="31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如果在測試中發現在一個或更多的分析物濃度存在干擾作用，則可以進行一個劑量回應系列來確定干擾程度與干擾</a:t>
              </a:r>
              <a:r>
                <a:rPr lang="zh-CN" altLang="en-US" sz="1100" dirty="0"/>
                <a:t>物</a:t>
              </a:r>
              <a:r>
                <a:rPr lang="zh-TW" altLang="en-US" sz="1100" dirty="0"/>
                <a:t>濃度的近似函數；</a:t>
              </a:r>
            </a:p>
          </p:txBody>
        </p:sp>
        <p:sp>
          <p:nvSpPr>
            <p:cNvPr id="23" name="Rectangle 6"/>
            <p:cNvSpPr>
              <a:spLocks noChangeArrowheads="1"/>
            </p:cNvSpPr>
            <p:nvPr/>
          </p:nvSpPr>
          <p:spPr bwMode="auto">
            <a:xfrm>
              <a:off x="1278325" y="5075707"/>
              <a:ext cx="943322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進行多個</a:t>
              </a:r>
              <a:r>
                <a:rPr lang="zh-CN" altLang="en-US" sz="1100" dirty="0"/>
                <a:t>干擾</a:t>
              </a:r>
              <a:r>
                <a:rPr lang="zh-TW" altLang="en-US" sz="1100" dirty="0"/>
                <a:t>物濃度的優勢在於，因為對來自所有濃度梯度樣本的重複性資訊集中起來確定置信間距，因此可以在每個濃度需要較少的重複次數，即可達到為了檢出干擾而進行的多次重複相同的統計置信度，通常在進行劑量回應系列時，在每個測試濃度進行</a:t>
              </a:r>
              <a:r>
                <a:rPr lang="en-US" altLang="zh-TW" sz="1100" dirty="0"/>
                <a:t>3</a:t>
              </a:r>
              <a:r>
                <a:rPr lang="zh-TW" altLang="en-US" sz="1100" dirty="0"/>
                <a:t>次重複測定即足夠</a:t>
              </a:r>
              <a:r>
                <a:rPr lang="zh-CN" altLang="en-US" sz="1100" dirty="0"/>
                <a:t>，統計方法可以參考線性回歸分析和多項式回歸分析</a:t>
              </a:r>
              <a:r>
                <a:rPr lang="zh-TW" altLang="en-US" sz="1100" dirty="0"/>
                <a:t>；</a:t>
              </a:r>
            </a:p>
          </p:txBody>
        </p:sp>
      </p:grpSp>
    </p:spTree>
    <p:extLst>
      <p:ext uri="{BB962C8B-B14F-4D97-AF65-F5344CB8AC3E}">
        <p14:creationId xmlns:p14="http://schemas.microsoft.com/office/powerpoint/2010/main" val="2666072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6" name="组合 5"/>
          <p:cNvGrpSpPr/>
          <p:nvPr/>
        </p:nvGrpSpPr>
        <p:grpSpPr>
          <a:xfrm>
            <a:off x="414663" y="764564"/>
            <a:ext cx="10862860" cy="5136062"/>
            <a:chOff x="414663" y="764564"/>
            <a:chExt cx="10862860" cy="5136062"/>
          </a:xfrm>
        </p:grpSpPr>
        <p:sp>
          <p:nvSpPr>
            <p:cNvPr id="8" name="Rectangle 14"/>
            <p:cNvSpPr>
              <a:spLocks noChangeArrowheads="1"/>
            </p:cNvSpPr>
            <p:nvPr/>
          </p:nvSpPr>
          <p:spPr bwMode="auto">
            <a:xfrm>
              <a:off x="414666" y="764564"/>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基於高特異性的參考方法以相對真值為參照系利用兩組典型臨床樣本進行的比對實驗</a:t>
              </a:r>
              <a:r>
                <a:rPr lang="zh-CN" altLang="en-US" sz="1100" dirty="0"/>
                <a:t>：</a:t>
              </a:r>
              <a:endParaRPr lang="zh-TW" altLang="en-US" sz="1100" dirty="0"/>
            </a:p>
          </p:txBody>
        </p:sp>
        <p:sp>
          <p:nvSpPr>
            <p:cNvPr id="19" name="Rectangle 14"/>
            <p:cNvSpPr>
              <a:spLocks noChangeArrowheads="1"/>
            </p:cNvSpPr>
            <p:nvPr/>
          </p:nvSpPr>
          <p:spPr bwMode="auto">
            <a:xfrm>
              <a:off x="414666" y="1136646"/>
              <a:ext cx="10862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臨床實驗室能觀測到反應強度（如吸光度變化）除了與被測物的實際活性或濃度有關外，通常還受測定時的反應體系的環境、條件（如溫度或基質）的影響；只有極少數的分析測量技術是完全特異的，因此兩個測量程式之間的關係極大程度依賴於所選擇的比對樣品的性質</a:t>
              </a:r>
              <a:r>
                <a:rPr lang="zh-CN" altLang="en-US" sz="1100" dirty="0"/>
                <a:t>，</a:t>
              </a:r>
              <a:r>
                <a:rPr lang="zh-TW" altLang="en-US" sz="1100" dirty="0"/>
                <a:t>臨床實驗室常規工作面向臨床病人樣本因此可用其作為比對的標準樣品；</a:t>
              </a:r>
            </a:p>
          </p:txBody>
        </p:sp>
        <p:sp>
          <p:nvSpPr>
            <p:cNvPr id="16" name="Rectangle 6"/>
            <p:cNvSpPr>
              <a:spLocks noChangeArrowheads="1"/>
            </p:cNvSpPr>
            <p:nvPr/>
          </p:nvSpPr>
          <p:spPr bwMode="auto">
            <a:xfrm>
              <a:off x="414666" y="1746154"/>
              <a:ext cx="1086285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用兩種測定方法同時對選定的一系列臨床</a:t>
              </a:r>
              <a:r>
                <a:rPr lang="zh-CN" altLang="en-US" sz="1100" dirty="0"/>
                <a:t>患者標本</a:t>
              </a:r>
              <a:r>
                <a:rPr lang="zh-TW" altLang="en-US" sz="1100" dirty="0"/>
                <a:t>和製備物進行分析</a:t>
              </a:r>
              <a:r>
                <a:rPr lang="zh-CN" altLang="en-US" sz="1100" dirty="0"/>
                <a:t>，</a:t>
              </a:r>
              <a:r>
                <a:rPr lang="zh-TW" altLang="en-US" sz="1100" dirty="0"/>
                <a:t>利用兩種方法</a:t>
              </a:r>
              <a:r>
                <a:rPr lang="zh-CN" altLang="en-US" sz="1100" dirty="0"/>
                <a:t>檢測的</a:t>
              </a:r>
              <a:r>
                <a:rPr lang="zh-TW" altLang="en-US" sz="1100" dirty="0"/>
                <a:t>臨床</a:t>
              </a:r>
              <a:r>
                <a:rPr lang="zh-CN" altLang="en-US" sz="1100" dirty="0"/>
                <a:t>患者標本的</a:t>
              </a:r>
              <a:r>
                <a:rPr lang="zh-TW" altLang="en-US" sz="1100" dirty="0"/>
                <a:t>結果建立</a:t>
              </a:r>
              <a:r>
                <a:rPr lang="zh-CN" altLang="en-US" sz="1100" dirty="0"/>
                <a:t>回歸曲線</a:t>
              </a:r>
              <a:r>
                <a:rPr lang="zh-TW" altLang="en-US" sz="1100" dirty="0"/>
                <a:t>，</a:t>
              </a:r>
              <a:r>
                <a:rPr lang="zh-CN" altLang="en-US" sz="1100" dirty="0"/>
                <a:t>則</a:t>
              </a:r>
              <a:r>
                <a:rPr lang="zh-TW" altLang="en-US" sz="1100" dirty="0"/>
                <a:t>製備物的</a:t>
              </a:r>
              <a:r>
                <a:rPr lang="zh-CN" altLang="en-US" sz="1100" dirty="0"/>
                <a:t>檢測</a:t>
              </a:r>
              <a:r>
                <a:rPr lang="zh-TW" altLang="en-US" sz="1100" dirty="0"/>
                <a:t>結果偏離這一</a:t>
              </a:r>
              <a:r>
                <a:rPr lang="zh-CN" altLang="en-US" sz="1100" dirty="0"/>
                <a:t>曲線</a:t>
              </a:r>
              <a:r>
                <a:rPr lang="zh-TW" altLang="en-US" sz="1100" dirty="0"/>
                <a:t>的程度</a:t>
              </a:r>
              <a:r>
                <a:rPr lang="zh-CN" altLang="en-US" sz="1100" dirty="0"/>
                <a:t>即</a:t>
              </a:r>
              <a:r>
                <a:rPr lang="zh-TW" altLang="en-US" sz="1100" dirty="0"/>
                <a:t>反映了其</a:t>
              </a:r>
              <a:r>
                <a:rPr lang="zh-CN" altLang="en-US" sz="1100" dirty="0"/>
                <a:t>與臨床患者標本相比的</a:t>
              </a:r>
              <a:r>
                <a:rPr lang="zh-TW" altLang="en-US" sz="1100" dirty="0"/>
                <a:t>基質效應的大小，一般來說，製備物與臨床</a:t>
              </a:r>
              <a:r>
                <a:rPr lang="zh-CN" altLang="en-US" sz="1100" dirty="0"/>
                <a:t>患者標本</a:t>
              </a:r>
              <a:r>
                <a:rPr lang="zh-TW" altLang="en-US" sz="1100" dirty="0"/>
                <a:t>的性質差異越大，</a:t>
              </a:r>
              <a:r>
                <a:rPr lang="zh-CN" altLang="en-US" sz="1100" dirty="0"/>
                <a:t>檢測結果</a:t>
              </a:r>
              <a:r>
                <a:rPr lang="zh-TW" altLang="en-US" sz="1100" dirty="0"/>
                <a:t>的偏離</a:t>
              </a:r>
              <a:r>
                <a:rPr lang="zh-CN" altLang="en-US" sz="1100" dirty="0"/>
                <a:t>該回歸曲線的</a:t>
              </a:r>
              <a:r>
                <a:rPr lang="zh-TW" altLang="en-US" sz="1100" dirty="0"/>
                <a:t>程度將越大；</a:t>
              </a:r>
              <a:endParaRPr lang="zh-CN" sz="1100" dirty="0"/>
            </a:p>
          </p:txBody>
        </p:sp>
        <p:sp>
          <p:nvSpPr>
            <p:cNvPr id="12" name="Rectangle 14"/>
            <p:cNvSpPr>
              <a:spLocks noChangeArrowheads="1"/>
            </p:cNvSpPr>
            <p:nvPr/>
          </p:nvSpPr>
          <p:spPr bwMode="auto">
            <a:xfrm>
              <a:off x="414663" y="2360399"/>
              <a:ext cx="10862857"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比較製備物在兩種測定方法間結果的</a:t>
              </a:r>
              <a:r>
                <a:rPr lang="zh-CN" altLang="en-US" sz="1100" dirty="0"/>
                <a:t>函數</a:t>
              </a:r>
              <a:r>
                <a:rPr lang="zh-TW" altLang="en-US" sz="1100" dirty="0"/>
                <a:t>關係與臨床</a:t>
              </a:r>
              <a:r>
                <a:rPr lang="zh-CN" altLang="en-US" sz="1100" dirty="0"/>
                <a:t>患者樣本</a:t>
              </a:r>
              <a:r>
                <a:rPr lang="zh-TW" altLang="en-US" sz="1100" dirty="0"/>
                <a:t>在兩種測定方法間結果的</a:t>
              </a:r>
              <a:r>
                <a:rPr lang="zh-CN" altLang="en-US" sz="1100" dirty="0"/>
                <a:t>函數</a:t>
              </a:r>
              <a:r>
                <a:rPr lang="zh-TW" altLang="en-US" sz="1100" dirty="0"/>
                <a:t>關係，在回歸圖上，</a:t>
              </a:r>
              <a:r>
                <a:rPr lang="zh-CN" altLang="en-US" sz="1100" dirty="0"/>
                <a:t>同一</a:t>
              </a:r>
              <a:r>
                <a:rPr lang="zh-TW" altLang="en-US" sz="1100" dirty="0"/>
                <a:t>樣本</a:t>
              </a:r>
              <a:r>
                <a:rPr lang="zh-CN" altLang="en-US" sz="1100" dirty="0"/>
                <a:t>檢測</a:t>
              </a:r>
              <a:r>
                <a:rPr lang="zh-TW" altLang="en-US" sz="1100" dirty="0"/>
                <a:t>結果偏離回歸線的離散現象代表</a:t>
              </a:r>
              <a:r>
                <a:rPr lang="zh-CN" altLang="en-US" sz="1100" dirty="0"/>
                <a:t>著</a:t>
              </a:r>
              <a:r>
                <a:rPr lang="zh-TW" altLang="en-US" sz="1100" dirty="0"/>
                <a:t>評估方法的不精密</a:t>
              </a:r>
              <a:r>
                <a:rPr lang="zh-CN" altLang="en-US" sz="1100" dirty="0"/>
                <a:t>度</a:t>
              </a:r>
              <a:r>
                <a:rPr lang="zh-TW" altLang="en-US" sz="1100" dirty="0"/>
                <a:t>和非特異性導致引入的不確定度</a:t>
              </a:r>
              <a:r>
                <a:rPr lang="zh-CN" altLang="en-US" sz="1100" dirty="0"/>
                <a:t>，</a:t>
              </a:r>
              <a:r>
                <a:rPr lang="zh-TW" altLang="en-US" sz="1100" dirty="0"/>
                <a:t>增加重複次數</a:t>
              </a:r>
              <a:r>
                <a:rPr lang="zh-CN" altLang="en-US" sz="1100" dirty="0"/>
                <a:t>可以</a:t>
              </a:r>
              <a:r>
                <a:rPr lang="zh-TW" altLang="en-US" sz="1100" dirty="0"/>
                <a:t>減少由於</a:t>
              </a:r>
              <a:r>
                <a:rPr lang="zh-CN" altLang="en-US" sz="1100" dirty="0"/>
                <a:t>檢測</a:t>
              </a:r>
              <a:r>
                <a:rPr lang="zh-TW" altLang="en-US" sz="1100" dirty="0"/>
                <a:t>不精密</a:t>
              </a:r>
              <a:r>
                <a:rPr lang="zh-CN" altLang="en-US" sz="1100" dirty="0"/>
                <a:t>度帶入</a:t>
              </a:r>
              <a:r>
                <a:rPr lang="zh-TW" altLang="en-US" sz="1100" dirty="0"/>
                <a:t>的不確定度分量</a:t>
              </a:r>
              <a:r>
                <a:rPr lang="zh-CN" altLang="en-US" sz="1100" dirty="0"/>
                <a:t>，</a:t>
              </a:r>
              <a:r>
                <a:rPr lang="zh-TW" altLang="en-US" sz="1100" dirty="0"/>
                <a:t>因此在足夠的重複次數下，仍然存在顯著離散的因素</a:t>
              </a:r>
              <a:r>
                <a:rPr lang="zh-CN" altLang="en-US" sz="1100" dirty="0"/>
                <a:t>就應</a:t>
              </a:r>
              <a:r>
                <a:rPr lang="zh-TW" altLang="en-US" sz="1100" dirty="0"/>
                <a:t>是非特異導致引入的不確定度</a:t>
              </a:r>
              <a:r>
                <a:rPr lang="zh-CN" altLang="en-US" sz="1100" dirty="0"/>
                <a:t>，</a:t>
              </a:r>
              <a:r>
                <a:rPr lang="zh-TW" altLang="en-US" sz="1100" dirty="0"/>
                <a:t>評估方法測定臨床病人樣品時的非特異性大小</a:t>
              </a:r>
              <a:r>
                <a:rPr lang="zh-CN" altLang="en-US" sz="1100" dirty="0"/>
                <a:t>可以用</a:t>
              </a:r>
              <a:r>
                <a:rPr lang="zh-TW" altLang="en-US" sz="1100" dirty="0"/>
                <a:t>這一離散度</a:t>
              </a:r>
              <a:r>
                <a:rPr lang="zh-CN" altLang="en-US" sz="1100" dirty="0"/>
                <a:t>以置信</a:t>
              </a:r>
              <a:r>
                <a:rPr lang="zh-TW" altLang="en-US" sz="1100" dirty="0"/>
                <a:t>區間</a:t>
              </a:r>
              <a:r>
                <a:rPr lang="zh-CN" altLang="en-US" sz="1100" dirty="0"/>
                <a:t>的形式表示</a:t>
              </a:r>
              <a:r>
                <a:rPr lang="zh-TW" altLang="en-US" sz="1100" dirty="0"/>
                <a:t>，若製備物的結果超出</a:t>
              </a:r>
              <a:r>
                <a:rPr lang="zh-CN" altLang="en-US" sz="1100" dirty="0"/>
                <a:t>該置信</a:t>
              </a:r>
              <a:r>
                <a:rPr lang="zh-TW" altLang="en-US" sz="1100" dirty="0"/>
                <a:t>區間，</a:t>
              </a:r>
              <a:r>
                <a:rPr lang="zh-CN" altLang="en-US" sz="1100" dirty="0"/>
                <a:t>既</a:t>
              </a:r>
              <a:r>
                <a:rPr lang="zh-TW" altLang="en-US" sz="1100" dirty="0"/>
                <a:t>表示存在基質效應；</a:t>
              </a:r>
            </a:p>
          </p:txBody>
        </p:sp>
        <p:sp>
          <p:nvSpPr>
            <p:cNvPr id="14" name="Rectangle 6"/>
            <p:cNvSpPr>
              <a:spLocks noChangeArrowheads="1"/>
            </p:cNvSpPr>
            <p:nvPr/>
          </p:nvSpPr>
          <p:spPr bwMode="auto">
            <a:xfrm>
              <a:off x="1278327" y="4444212"/>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sz="1100" dirty="0"/>
                <a:t>這裡：</a:t>
              </a:r>
            </a:p>
          </p:txBody>
        </p:sp>
        <p:sp>
          <p:nvSpPr>
            <p:cNvPr id="17" name="Rectangle 9"/>
            <p:cNvSpPr>
              <a:spLocks noChangeArrowheads="1"/>
            </p:cNvSpPr>
            <p:nvPr/>
          </p:nvSpPr>
          <p:spPr bwMode="auto">
            <a:xfrm>
              <a:off x="2078759" y="5205270"/>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 </a:t>
              </a:r>
              <a:r>
                <a:rPr kumimoji="0" lang="en-US" altLang="zh-CN" sz="1000" b="0" i="1" u="none" strike="noStrike" cap="none" normalizeH="0" baseline="-25000" dirty="0" err="1">
                  <a:ln>
                    <a:noFill/>
                  </a:ln>
                  <a:solidFill>
                    <a:schemeClr val="tx1"/>
                  </a:solidFill>
                  <a:effectLst/>
                  <a:latin typeface="Times New Roman" pitchFamily="18" charset="0"/>
                  <a:ea typeface="宋体" pitchFamily="2" charset="-122"/>
                  <a:cs typeface="Times New Roman" pitchFamily="18" charset="0"/>
                </a:rPr>
                <a:t>y∙x</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a:t>
              </a:r>
              <a:r>
                <a:rPr lang="zh-TW" altLang="en-US" sz="1000" dirty="0">
                  <a:latin typeface="Times New Roman" pitchFamily="18" charset="0"/>
                  <a:cs typeface="Times New Roman" pitchFamily="18" charset="0"/>
                </a:rPr>
                <a:t>回歸標準</a:t>
              </a:r>
              <a:r>
                <a:rPr lang="zh-CN" altLang="en-US" sz="1000" dirty="0">
                  <a:latin typeface="Times New Roman" pitchFamily="18" charset="0"/>
                  <a:cs typeface="Times New Roman" pitchFamily="18" charset="0"/>
                </a:rPr>
                <a:t>誤差，計算方法可參考線性回歸分析方法或前述；</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8" name="Rectangle 8"/>
            <p:cNvSpPr>
              <a:spLocks noChangeArrowheads="1"/>
            </p:cNvSpPr>
            <p:nvPr/>
          </p:nvSpPr>
          <p:spPr bwMode="auto">
            <a:xfrm>
              <a:off x="2081307" y="4866194"/>
              <a:ext cx="605301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m</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a:t>
              </a:r>
              <a:r>
                <a:rPr lang="zh-TW" altLang="en-US" sz="1000" dirty="0">
                  <a:latin typeface="Times New Roman" pitchFamily="18" charset="0"/>
                  <a:cs typeface="Times New Roman" pitchFamily="18" charset="0"/>
                </a:rPr>
                <a:t>擬合自由度，線性回歸時為</a:t>
              </a:r>
              <a:r>
                <a:rPr lang="zh-CN" altLang="en-US" sz="1000" dirty="0">
                  <a:latin typeface="Times New Roman" pitchFamily="18" charset="0"/>
                  <a:cs typeface="Times New Roman" pitchFamily="18" charset="0"/>
                </a:rPr>
                <a:t>「</a:t>
              </a:r>
              <a:r>
                <a:rPr lang="en-US" altLang="zh-TW"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，二次回歸時為</a:t>
              </a:r>
              <a:r>
                <a:rPr lang="zh-CN" altLang="en-US" sz="1000" dirty="0">
                  <a:latin typeface="Times New Roman" pitchFamily="18" charset="0"/>
                  <a:cs typeface="Times New Roman" pitchFamily="18" charset="0"/>
                </a:rPr>
                <a:t>「</a:t>
              </a:r>
              <a:r>
                <a:rPr lang="en-US" altLang="zh-TW" sz="1000" dirty="0">
                  <a:latin typeface="Times New Roman" pitchFamily="18" charset="0"/>
                  <a:cs typeface="Times New Roman" pitchFamily="18" charset="0"/>
                </a:rPr>
                <a:t>3</a:t>
              </a:r>
              <a:r>
                <a:rPr lang="zh-CN" altLang="en-US" sz="1000" dirty="0">
                  <a:latin typeface="Times New Roman" pitchFamily="18" charset="0"/>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0" name="Rectangle 8"/>
            <p:cNvSpPr>
              <a:spLocks noChangeArrowheads="1"/>
            </p:cNvSpPr>
            <p:nvPr/>
          </p:nvSpPr>
          <p:spPr bwMode="auto">
            <a:xfrm>
              <a:off x="2078759" y="4528126"/>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000" i="1" dirty="0">
                  <a:latin typeface="Times New Roman" pitchFamily="18" charset="0"/>
                  <a:cs typeface="Times New Roman" pitchFamily="18" charset="0"/>
                </a:rPr>
                <a:t>N</a:t>
              </a:r>
              <a:r>
                <a:rPr lang="en-US" altLang="zh-CN"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是新鮮患者樣本數量（</a:t>
              </a:r>
              <a:r>
                <a:rPr lang="en-US" altLang="zh-TW" sz="1000" i="1" dirty="0">
                  <a:latin typeface="Times New Roman" pitchFamily="18" charset="0"/>
                  <a:cs typeface="Times New Roman" pitchFamily="18" charset="0"/>
                </a:rPr>
                <a:t>R∙N</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是重複測量的總數）</a:t>
              </a:r>
              <a:r>
                <a:rPr lang="zh-CN" altLang="en-US" sz="1000" dirty="0">
                  <a:latin typeface="Times New Roman" pitchFamily="18" charset="0"/>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1" name="Rectangle 6"/>
            <p:cNvSpPr>
              <a:spLocks noChangeArrowheads="1"/>
            </p:cNvSpPr>
            <p:nvPr/>
          </p:nvSpPr>
          <p:spPr bwMode="auto">
            <a:xfrm>
              <a:off x="414664" y="5554377"/>
              <a:ext cx="1086285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將每個製備物的平均值與計算的</a:t>
              </a:r>
              <a:r>
                <a:rPr lang="en-US" altLang="zh-TW" sz="1100" dirty="0"/>
                <a:t>95%</a:t>
              </a:r>
              <a:r>
                <a:rPr lang="zh-TW" altLang="en-US" sz="1100" dirty="0"/>
                <a:t>置信區間上下限相比較</a:t>
              </a:r>
              <a:r>
                <a:rPr lang="zh-CN" altLang="en-US" sz="1100" dirty="0"/>
                <a:t>即可，但</a:t>
              </a:r>
              <a:r>
                <a:rPr lang="zh-TW" altLang="en-US" sz="1100" dirty="0"/>
                <a:t>需要注意</a:t>
              </a:r>
              <a:r>
                <a:rPr lang="zh-CN" altLang="en-US" sz="1100" dirty="0"/>
                <a:t>，</a:t>
              </a:r>
              <a:r>
                <a:rPr lang="zh-TW" altLang="en-US" sz="1100" dirty="0"/>
                <a:t>若兩種方法間</a:t>
              </a:r>
              <a:r>
                <a:rPr lang="zh-CN" altLang="en-US" sz="1100" dirty="0"/>
                <a:t>相關性較差</a:t>
              </a:r>
              <a:r>
                <a:rPr lang="zh-TW" altLang="en-US" sz="1100" dirty="0"/>
                <a:t>，將</a:t>
              </a:r>
              <a:r>
                <a:rPr lang="zh-CN" altLang="en-US" sz="1100" dirty="0"/>
                <a:t>會增大</a:t>
              </a:r>
              <a:r>
                <a:rPr lang="zh-TW" altLang="en-US" sz="1100" dirty="0"/>
                <a:t>置信區間</a:t>
              </a:r>
              <a:r>
                <a:rPr lang="zh-CN" altLang="en-US" sz="1100" dirty="0"/>
                <a:t>的寬度</a:t>
              </a:r>
              <a:r>
                <a:rPr lang="zh-TW" altLang="en-US" sz="1100" dirty="0"/>
                <a:t>，</a:t>
              </a:r>
              <a:r>
                <a:rPr lang="zh-CN" altLang="en-US" sz="1100" dirty="0"/>
                <a:t>從而</a:t>
              </a:r>
              <a:r>
                <a:rPr lang="zh-TW" altLang="en-US" sz="1100" dirty="0"/>
                <a:t>降低</a:t>
              </a:r>
              <a:r>
                <a:rPr lang="zh-CN" altLang="en-US" sz="1100" dirty="0"/>
                <a:t>機制效應的檢出</a:t>
              </a:r>
              <a:r>
                <a:rPr lang="zh-TW" altLang="en-US" sz="1100" dirty="0"/>
                <a:t>效能</a:t>
              </a:r>
              <a:r>
                <a:rPr lang="zh-CN" altLang="en-US" sz="1100" dirty="0"/>
                <a:t>；</a:t>
              </a:r>
              <a:endParaRPr lang="zh-CN" sz="1100" dirty="0"/>
            </a:p>
          </p:txBody>
        </p:sp>
        <p:sp>
          <p:nvSpPr>
            <p:cNvPr id="15" name="Rectangle 6"/>
            <p:cNvSpPr>
              <a:spLocks noChangeArrowheads="1"/>
            </p:cNvSpPr>
            <p:nvPr/>
          </p:nvSpPr>
          <p:spPr bwMode="auto">
            <a:xfrm>
              <a:off x="414663" y="3231711"/>
              <a:ext cx="1086285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但是需要注意的是，理想的比對方法應無基質效應，但實際工作中不</a:t>
              </a:r>
              <a:r>
                <a:rPr lang="zh-CN" altLang="en-US" sz="1100" dirty="0"/>
                <a:t>一定能夠具備這樣的條件</a:t>
              </a:r>
              <a:r>
                <a:rPr lang="zh-TW" altLang="en-US" sz="1100" dirty="0"/>
                <a:t>，</a:t>
              </a:r>
              <a:r>
                <a:rPr lang="zh-CN" altLang="en-US" sz="1100" dirty="0"/>
                <a:t>在</a:t>
              </a:r>
              <a:r>
                <a:rPr lang="zh-TW" altLang="en-US" sz="1100" dirty="0"/>
                <a:t>實際情況下，也可選用普遍使用的常規</a:t>
              </a:r>
              <a:r>
                <a:rPr lang="zh-CN" altLang="en-US" sz="1100" dirty="0"/>
                <a:t>檢測系統</a:t>
              </a:r>
              <a:r>
                <a:rPr lang="zh-TW" altLang="en-US" sz="1100" dirty="0"/>
                <a:t>作為比對方法，此時如果表現出基質效應，</a:t>
              </a:r>
              <a:r>
                <a:rPr lang="zh-CN" altLang="en-US" sz="1100" dirty="0"/>
                <a:t>則</a:t>
              </a:r>
              <a:r>
                <a:rPr lang="zh-TW" altLang="en-US" sz="1100" dirty="0"/>
                <a:t>只能說明兩種方法</a:t>
              </a:r>
              <a:r>
                <a:rPr lang="zh-CN" altLang="en-US" sz="1100" dirty="0"/>
                <a:t>檢測</a:t>
              </a:r>
              <a:r>
                <a:rPr lang="zh-TW" altLang="en-US" sz="1100" dirty="0"/>
                <a:t>臨床</a:t>
              </a:r>
              <a:r>
                <a:rPr lang="zh-CN" altLang="en-US" sz="1100" dirty="0"/>
                <a:t>患者標本</a:t>
              </a:r>
              <a:r>
                <a:rPr lang="zh-TW" altLang="en-US" sz="1100" dirty="0"/>
                <a:t>的結果之間的關係和</a:t>
              </a:r>
              <a:r>
                <a:rPr lang="zh-CN" altLang="en-US" sz="1100" dirty="0"/>
                <a:t>檢測</a:t>
              </a:r>
              <a:r>
                <a:rPr lang="zh-TW" altLang="en-US" sz="1100" dirty="0"/>
                <a:t>製備物結果之間的關係沒有可比性，而並不能確定評價方法和比對方法</a:t>
              </a:r>
              <a:r>
                <a:rPr lang="zh-CN" altLang="en-US" sz="1100" dirty="0"/>
                <a:t>間</a:t>
              </a:r>
              <a:r>
                <a:rPr lang="zh-TW" altLang="en-US" sz="1100" dirty="0"/>
                <a:t>哪個更特異；</a:t>
              </a:r>
              <a:endParaRPr lang="zh-CN" sz="1100" dirty="0"/>
            </a:p>
          </p:txBody>
        </p:sp>
        <p:grpSp>
          <p:nvGrpSpPr>
            <p:cNvPr id="4" name="组合 3"/>
            <p:cNvGrpSpPr/>
            <p:nvPr/>
          </p:nvGrpSpPr>
          <p:grpSpPr>
            <a:xfrm>
              <a:off x="414664" y="3868178"/>
              <a:ext cx="10862857" cy="736600"/>
              <a:chOff x="414664" y="3943128"/>
              <a:chExt cx="10862857" cy="736600"/>
            </a:xfrm>
          </p:grpSpPr>
          <p:sp>
            <p:nvSpPr>
              <p:cNvPr id="22" name="Rectangle 6"/>
              <p:cNvSpPr>
                <a:spLocks noChangeArrowheads="1"/>
              </p:cNvSpPr>
              <p:nvPr/>
            </p:nvSpPr>
            <p:spPr bwMode="auto">
              <a:xfrm>
                <a:off x="414664" y="4034913"/>
                <a:ext cx="1086285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按最小二乘法線性回歸  </a:t>
                </a:r>
                <a:r>
                  <a:rPr lang="en-US" altLang="zh-CN" sz="1100" i="1" dirty="0">
                    <a:latin typeface="Times New Roman" panose="02020603050405020304" pitchFamily="18" charset="0"/>
                    <a:cs typeface="Times New Roman" panose="02020603050405020304" pitchFamily="18" charset="0"/>
                  </a:rPr>
                  <a:t>y</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a</a:t>
                </a:r>
                <a:r>
                  <a:rPr lang="en-US" altLang="zh-CN" sz="1100" baseline="-25000" dirty="0">
                    <a:latin typeface="Times New Roman" panose="02020603050405020304" pitchFamily="18" charset="0"/>
                    <a:cs typeface="Times New Roman" panose="02020603050405020304" pitchFamily="18" charset="0"/>
                  </a:rPr>
                  <a:t>0</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a</a:t>
                </a:r>
                <a:r>
                  <a:rPr lang="en-US" altLang="zh-CN" sz="1100" baseline="-25000" dirty="0">
                    <a:latin typeface="Times New Roman" panose="02020603050405020304" pitchFamily="18" charset="0"/>
                    <a:cs typeface="Times New Roman" panose="02020603050405020304" pitchFamily="18" charset="0"/>
                  </a:rPr>
                  <a:t>1</a:t>
                </a:r>
                <a:r>
                  <a:rPr lang="en-US" altLang="zh-CN" sz="1100" i="1" dirty="0">
                    <a:latin typeface="Times New Roman" pitchFamily="18" charset="0"/>
                    <a:cs typeface="Times New Roman" pitchFamily="18" charset="0"/>
                  </a:rPr>
                  <a:t>∙</a:t>
                </a:r>
                <a:r>
                  <a:rPr lang="en-US" altLang="zh-CN" sz="1100" i="1" baseline="-25000" dirty="0">
                    <a:latin typeface="Times New Roman" pitchFamily="18" charset="0"/>
                    <a:cs typeface="Times New Roman" pitchFamily="18" charset="0"/>
                  </a:rPr>
                  <a:t> </a:t>
                </a:r>
                <a:r>
                  <a:rPr lang="en-US" altLang="zh-CN" sz="1100" i="1" dirty="0">
                    <a:latin typeface="Times New Roman" panose="02020603050405020304" pitchFamily="18" charset="0"/>
                    <a:cs typeface="Times New Roman" panose="02020603050405020304" pitchFamily="18" charset="0"/>
                  </a:rPr>
                  <a:t>x</a:t>
                </a:r>
                <a:r>
                  <a:rPr lang="en-US" altLang="zh-CN" sz="1100" dirty="0"/>
                  <a:t>  </a:t>
                </a:r>
                <a:r>
                  <a:rPr lang="zh-CN" altLang="en-US" sz="1100" dirty="0"/>
                  <a:t>計算 </a:t>
                </a:r>
                <a:r>
                  <a:rPr lang="en-US" altLang="zh-CN" sz="1100" i="1" dirty="0">
                    <a:latin typeface="Times New Roman" panose="02020603050405020304" pitchFamily="18" charset="0"/>
                    <a:cs typeface="Times New Roman" panose="02020603050405020304" pitchFamily="18" charset="0"/>
                  </a:rPr>
                  <a:t>Y  </a:t>
                </a:r>
                <a:r>
                  <a:rPr lang="zh-CN" altLang="en-US" sz="1100" dirty="0"/>
                  <a:t>值雙側</a:t>
                </a:r>
                <a:r>
                  <a:rPr lang="en-US" altLang="zh-CN" sz="1100" dirty="0"/>
                  <a:t>95%</a:t>
                </a:r>
                <a:r>
                  <a:rPr lang="zh-CN" altLang="en-US" sz="1100" dirty="0"/>
                  <a:t>置信區間為：</a:t>
                </a:r>
                <a:endParaRPr lang="zh-CN" sz="1100" dirty="0"/>
              </a:p>
            </p:txBody>
          </p:sp>
          <p:graphicFrame>
            <p:nvGraphicFramePr>
              <p:cNvPr id="28" name="对象 27"/>
              <p:cNvGraphicFramePr>
                <a:graphicFrameLocks noChangeAspect="1"/>
              </p:cNvGraphicFramePr>
              <p:nvPr>
                <p:extLst>
                  <p:ext uri="{D42A27DB-BD31-4B8C-83A1-F6EECF244321}">
                    <p14:modId xmlns:p14="http://schemas.microsoft.com/office/powerpoint/2010/main" val="1767597490"/>
                  </p:ext>
                </p:extLst>
              </p:nvPr>
            </p:nvGraphicFramePr>
            <p:xfrm>
              <a:off x="4800725" y="3943128"/>
              <a:ext cx="2946400" cy="736600"/>
            </p:xfrm>
            <a:graphic>
              <a:graphicData uri="http://schemas.openxmlformats.org/presentationml/2006/ole">
                <mc:AlternateContent xmlns:mc="http://schemas.openxmlformats.org/markup-compatibility/2006">
                  <mc:Choice xmlns:v="urn:schemas-microsoft-com:vml" Requires="v">
                    <p:oleObj name="Equation" r:id="rId3" imgW="2946240" imgH="736560" progId="Equation.DSMT4">
                      <p:embed/>
                    </p:oleObj>
                  </mc:Choice>
                  <mc:Fallback>
                    <p:oleObj name="Equation" r:id="rId3" imgW="2946240" imgH="736560" progId="Equation.DSMT4">
                      <p:embed/>
                      <p:pic>
                        <p:nvPicPr>
                          <p:cNvPr id="0" name=""/>
                          <p:cNvPicPr/>
                          <p:nvPr/>
                        </p:nvPicPr>
                        <p:blipFill>
                          <a:blip r:embed="rId4"/>
                          <a:stretch>
                            <a:fillRect/>
                          </a:stretch>
                        </p:blipFill>
                        <p:spPr>
                          <a:xfrm>
                            <a:off x="4800725" y="3943128"/>
                            <a:ext cx="2946400" cy="736600"/>
                          </a:xfrm>
                          <a:prstGeom prst="rect">
                            <a:avLst/>
                          </a:prstGeom>
                        </p:spPr>
                      </p:pic>
                    </p:oleObj>
                  </mc:Fallback>
                </mc:AlternateContent>
              </a:graphicData>
            </a:graphic>
          </p:graphicFrame>
        </p:grpSp>
      </p:grpSp>
    </p:spTree>
    <p:extLst>
      <p:ext uri="{BB962C8B-B14F-4D97-AF65-F5344CB8AC3E}">
        <p14:creationId xmlns:p14="http://schemas.microsoft.com/office/powerpoint/2010/main" val="2406101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32792" name="组合 32791"/>
          <p:cNvGrpSpPr/>
          <p:nvPr/>
        </p:nvGrpSpPr>
        <p:grpSpPr>
          <a:xfrm>
            <a:off x="807769" y="684830"/>
            <a:ext cx="9937554" cy="5287855"/>
            <a:chOff x="822759" y="684830"/>
            <a:chExt cx="9937554" cy="5287855"/>
          </a:xfrm>
        </p:grpSpPr>
        <p:grpSp>
          <p:nvGrpSpPr>
            <p:cNvPr id="32787" name="组合 32786"/>
            <p:cNvGrpSpPr/>
            <p:nvPr/>
          </p:nvGrpSpPr>
          <p:grpSpPr>
            <a:xfrm>
              <a:off x="822759" y="3335840"/>
              <a:ext cx="5667982" cy="2636845"/>
              <a:chOff x="822759" y="3335840"/>
              <a:chExt cx="5667982" cy="2636845"/>
            </a:xfrm>
          </p:grpSpPr>
          <p:pic>
            <p:nvPicPr>
              <p:cNvPr id="32785" name="图片 32784"/>
              <p:cNvPicPr>
                <a:picLocks noChangeAspect="1"/>
              </p:cNvPicPr>
              <p:nvPr/>
            </p:nvPicPr>
            <p:blipFill>
              <a:blip r:embed="rId3"/>
              <a:stretch>
                <a:fillRect/>
              </a:stretch>
            </p:blipFill>
            <p:spPr>
              <a:xfrm>
                <a:off x="822759" y="3335840"/>
                <a:ext cx="5667982" cy="608300"/>
              </a:xfrm>
              <a:prstGeom prst="rect">
                <a:avLst/>
              </a:prstGeom>
            </p:spPr>
          </p:pic>
          <p:pic>
            <p:nvPicPr>
              <p:cNvPr id="32774" name="图片 32773"/>
              <p:cNvPicPr>
                <a:picLocks noChangeAspect="1"/>
              </p:cNvPicPr>
              <p:nvPr/>
            </p:nvPicPr>
            <p:blipFill>
              <a:blip r:embed="rId4"/>
              <a:stretch>
                <a:fillRect/>
              </a:stretch>
            </p:blipFill>
            <p:spPr>
              <a:xfrm>
                <a:off x="822759" y="4049069"/>
                <a:ext cx="2504890" cy="1923616"/>
              </a:xfrm>
              <a:prstGeom prst="rect">
                <a:avLst/>
              </a:prstGeom>
            </p:spPr>
          </p:pic>
          <p:pic>
            <p:nvPicPr>
              <p:cNvPr id="32773" name="图片 32772"/>
              <p:cNvPicPr>
                <a:picLocks noChangeAspect="1"/>
              </p:cNvPicPr>
              <p:nvPr/>
            </p:nvPicPr>
            <p:blipFill>
              <a:blip r:embed="rId5"/>
              <a:stretch>
                <a:fillRect/>
              </a:stretch>
            </p:blipFill>
            <p:spPr>
              <a:xfrm>
                <a:off x="3644336" y="4049069"/>
                <a:ext cx="2846405" cy="1923616"/>
              </a:xfrm>
              <a:prstGeom prst="rect">
                <a:avLst/>
              </a:prstGeom>
            </p:spPr>
          </p:pic>
        </p:grpSp>
        <p:grpSp>
          <p:nvGrpSpPr>
            <p:cNvPr id="32786" name="组合 32785"/>
            <p:cNvGrpSpPr/>
            <p:nvPr/>
          </p:nvGrpSpPr>
          <p:grpSpPr>
            <a:xfrm>
              <a:off x="822759" y="684830"/>
              <a:ext cx="5672923" cy="2641155"/>
              <a:chOff x="822759" y="684830"/>
              <a:chExt cx="5672923" cy="2641155"/>
            </a:xfrm>
          </p:grpSpPr>
          <p:pic>
            <p:nvPicPr>
              <p:cNvPr id="32784" name="图片 32783"/>
              <p:cNvPicPr>
                <a:picLocks noChangeAspect="1"/>
              </p:cNvPicPr>
              <p:nvPr/>
            </p:nvPicPr>
            <p:blipFill>
              <a:blip r:embed="rId6"/>
              <a:stretch>
                <a:fillRect/>
              </a:stretch>
            </p:blipFill>
            <p:spPr>
              <a:xfrm>
                <a:off x="822759" y="684830"/>
                <a:ext cx="5667982" cy="622463"/>
              </a:xfrm>
              <a:prstGeom prst="rect">
                <a:avLst/>
              </a:prstGeom>
            </p:spPr>
          </p:pic>
          <p:pic>
            <p:nvPicPr>
              <p:cNvPr id="32776" name="图片 32775"/>
              <p:cNvPicPr>
                <a:picLocks noChangeAspect="1"/>
              </p:cNvPicPr>
              <p:nvPr/>
            </p:nvPicPr>
            <p:blipFill>
              <a:blip r:embed="rId7"/>
              <a:stretch>
                <a:fillRect/>
              </a:stretch>
            </p:blipFill>
            <p:spPr>
              <a:xfrm>
                <a:off x="822759" y="1402369"/>
                <a:ext cx="2516487" cy="1923616"/>
              </a:xfrm>
              <a:prstGeom prst="rect">
                <a:avLst/>
              </a:prstGeom>
            </p:spPr>
          </p:pic>
          <p:pic>
            <p:nvPicPr>
              <p:cNvPr id="32772" name="图片 32771"/>
              <p:cNvPicPr>
                <a:picLocks noChangeAspect="1"/>
              </p:cNvPicPr>
              <p:nvPr/>
            </p:nvPicPr>
            <p:blipFill>
              <a:blip r:embed="rId8"/>
              <a:stretch>
                <a:fillRect/>
              </a:stretch>
            </p:blipFill>
            <p:spPr>
              <a:xfrm>
                <a:off x="3644336" y="1402369"/>
                <a:ext cx="2851346" cy="1923616"/>
              </a:xfrm>
              <a:prstGeom prst="rect">
                <a:avLst/>
              </a:prstGeom>
            </p:spPr>
          </p:pic>
        </p:grpSp>
        <p:grpSp>
          <p:nvGrpSpPr>
            <p:cNvPr id="32791" name="组合 32790"/>
            <p:cNvGrpSpPr/>
            <p:nvPr/>
          </p:nvGrpSpPr>
          <p:grpSpPr>
            <a:xfrm>
              <a:off x="6807427" y="704130"/>
              <a:ext cx="3952886" cy="5268555"/>
              <a:chOff x="6807427" y="704130"/>
              <a:chExt cx="3952886" cy="5268555"/>
            </a:xfrm>
          </p:grpSpPr>
          <p:pic>
            <p:nvPicPr>
              <p:cNvPr id="32790" name="图片 32789"/>
              <p:cNvPicPr>
                <a:picLocks noChangeAspect="1"/>
              </p:cNvPicPr>
              <p:nvPr/>
            </p:nvPicPr>
            <p:blipFill>
              <a:blip r:embed="rId9"/>
              <a:stretch>
                <a:fillRect/>
              </a:stretch>
            </p:blipFill>
            <p:spPr>
              <a:xfrm>
                <a:off x="6807429" y="3733154"/>
                <a:ext cx="3952884" cy="2239531"/>
              </a:xfrm>
              <a:prstGeom prst="rect">
                <a:avLst/>
              </a:prstGeom>
            </p:spPr>
          </p:pic>
          <p:pic>
            <p:nvPicPr>
              <p:cNvPr id="32782" name="图片 32781"/>
              <p:cNvPicPr>
                <a:picLocks noChangeAspect="1"/>
              </p:cNvPicPr>
              <p:nvPr/>
            </p:nvPicPr>
            <p:blipFill>
              <a:blip r:embed="rId10"/>
              <a:stretch>
                <a:fillRect/>
              </a:stretch>
            </p:blipFill>
            <p:spPr>
              <a:xfrm>
                <a:off x="6807427" y="704130"/>
                <a:ext cx="3952885" cy="2969064"/>
              </a:xfrm>
              <a:prstGeom prst="rect">
                <a:avLst/>
              </a:prstGeom>
            </p:spPr>
          </p:pic>
        </p:grpSp>
      </p:grpSp>
    </p:spTree>
    <p:extLst>
      <p:ext uri="{BB962C8B-B14F-4D97-AF65-F5344CB8AC3E}">
        <p14:creationId xmlns:p14="http://schemas.microsoft.com/office/powerpoint/2010/main" val="3981146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50800" y="47625"/>
            <a:ext cx="8524875"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b="1" dirty="0"/>
          </a:p>
        </p:txBody>
      </p:sp>
      <p:sp>
        <p:nvSpPr>
          <p:cNvPr id="3072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總誤差、分解及合成</a:t>
            </a:r>
            <a:r>
              <a:rPr lang="zh-CN" altLang="en-US" sz="1300" dirty="0">
                <a:solidFill>
                  <a:srgbClr val="000000"/>
                </a:solidFill>
              </a:rPr>
              <a:t>：</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grpSp>
        <p:nvGrpSpPr>
          <p:cNvPr id="4" name="组合 3">
            <a:extLst>
              <a:ext uri="{FF2B5EF4-FFF2-40B4-BE49-F238E27FC236}">
                <a16:creationId xmlns:a16="http://schemas.microsoft.com/office/drawing/2014/main" id="{76AD60AC-76A5-7638-CBDF-5EF5A4021896}"/>
              </a:ext>
            </a:extLst>
          </p:cNvPr>
          <p:cNvGrpSpPr/>
          <p:nvPr/>
        </p:nvGrpSpPr>
        <p:grpSpPr>
          <a:xfrm>
            <a:off x="1384946" y="1103075"/>
            <a:ext cx="8626701" cy="4383326"/>
            <a:chOff x="1384946" y="1103075"/>
            <a:chExt cx="8626701" cy="4383326"/>
          </a:xfrm>
        </p:grpSpPr>
        <p:sp>
          <p:nvSpPr>
            <p:cNvPr id="10" name="矩形 10"/>
            <p:cNvSpPr>
              <a:spLocks noChangeArrowheads="1"/>
            </p:cNvSpPr>
            <p:nvPr/>
          </p:nvSpPr>
          <p:spPr bwMode="auto">
            <a:xfrm>
              <a:off x="1564826" y="1103075"/>
              <a:ext cx="3996957"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t>總誤差解析：</a:t>
              </a:r>
            </a:p>
          </p:txBody>
        </p:sp>
        <p:grpSp>
          <p:nvGrpSpPr>
            <p:cNvPr id="3" name="组合 2">
              <a:extLst>
                <a:ext uri="{FF2B5EF4-FFF2-40B4-BE49-F238E27FC236}">
                  <a16:creationId xmlns:a16="http://schemas.microsoft.com/office/drawing/2014/main" id="{30E4C144-6DAE-76D4-C745-8DD24C9C1946}"/>
                </a:ext>
              </a:extLst>
            </p:cNvPr>
            <p:cNvGrpSpPr/>
            <p:nvPr/>
          </p:nvGrpSpPr>
          <p:grpSpPr>
            <a:xfrm>
              <a:off x="1384946" y="1469402"/>
              <a:ext cx="8626701" cy="4016999"/>
              <a:chOff x="1384946" y="1469402"/>
              <a:chExt cx="8626701" cy="4016999"/>
            </a:xfrm>
          </p:grpSpPr>
          <p:pic>
            <p:nvPicPr>
              <p:cNvPr id="16" name="图片 15"/>
              <p:cNvPicPr>
                <a:picLocks noChangeAspect="1"/>
              </p:cNvPicPr>
              <p:nvPr/>
            </p:nvPicPr>
            <p:blipFill>
              <a:blip r:embed="rId3"/>
              <a:stretch>
                <a:fillRect/>
              </a:stretch>
            </p:blipFill>
            <p:spPr>
              <a:xfrm>
                <a:off x="1384946" y="1469402"/>
                <a:ext cx="8626701" cy="3702208"/>
              </a:xfrm>
              <a:prstGeom prst="rect">
                <a:avLst/>
              </a:prstGeom>
            </p:spPr>
          </p:pic>
          <p:grpSp>
            <p:nvGrpSpPr>
              <p:cNvPr id="17" name="组合 16"/>
              <p:cNvGrpSpPr/>
              <p:nvPr/>
            </p:nvGrpSpPr>
            <p:grpSpPr>
              <a:xfrm>
                <a:off x="2257490" y="5036695"/>
                <a:ext cx="5261550" cy="449706"/>
                <a:chOff x="2197530" y="5126635"/>
                <a:chExt cx="5261550" cy="449706"/>
              </a:xfrm>
            </p:grpSpPr>
            <p:sp>
              <p:nvSpPr>
                <p:cNvPr id="7" name="左大括号 6"/>
                <p:cNvSpPr/>
                <p:nvPr/>
              </p:nvSpPr>
              <p:spPr>
                <a:xfrm rot="16200000">
                  <a:off x="4716765" y="2607400"/>
                  <a:ext cx="223079" cy="5261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4580965" y="5334724"/>
                  <a:ext cx="479685" cy="2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err="1">
                      <a:solidFill>
                        <a:schemeClr val="tx1"/>
                      </a:solidFill>
                      <a:latin typeface="Times New Roman" panose="02020603050405020304" pitchFamily="18" charset="0"/>
                      <a:cs typeface="Times New Roman" panose="02020603050405020304" pitchFamily="18" charset="0"/>
                    </a:rPr>
                    <a:t>TEa</a:t>
                  </a:r>
                  <a:endParaRPr lang="zh-CN" altLang="en-US" sz="1200" i="1" dirty="0">
                    <a:solidFill>
                      <a:schemeClr val="tx1"/>
                    </a:solidFill>
                    <a:latin typeface="Times New Roman" panose="02020603050405020304" pitchFamily="18" charset="0"/>
                    <a:cs typeface="Times New Roman" panose="02020603050405020304" pitchFamily="18" charset="0"/>
                  </a:endParaRPr>
                </a:p>
              </p:txBody>
            </p:sp>
          </p:grpSp>
          <p:sp>
            <p:nvSpPr>
              <p:cNvPr id="2" name="矩形 15">
                <a:extLst>
                  <a:ext uri="{FF2B5EF4-FFF2-40B4-BE49-F238E27FC236}">
                    <a16:creationId xmlns:a16="http://schemas.microsoft.com/office/drawing/2014/main" id="{A0FFE932-4613-FB43-00B6-EE90F9950EDA}"/>
                  </a:ext>
                </a:extLst>
              </p:cNvPr>
              <p:cNvSpPr>
                <a:spLocks noChangeArrowheads="1"/>
              </p:cNvSpPr>
              <p:nvPr/>
            </p:nvSpPr>
            <p:spPr bwMode="auto">
              <a:xfrm>
                <a:off x="2853114" y="2932310"/>
                <a:ext cx="22674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400" i="1" dirty="0" err="1">
                    <a:latin typeface="Times New Roman" pitchFamily="18" charset="0"/>
                    <a:cs typeface="Times New Roman" pitchFamily="18" charset="0"/>
                  </a:rPr>
                  <a:t>TEa</a:t>
                </a:r>
                <a:r>
                  <a:rPr lang="en-US" altLang="zh-CN" sz="1400" i="1" dirty="0">
                    <a:latin typeface="Times New Roman" pitchFamily="18" charset="0"/>
                    <a:cs typeface="Times New Roman" pitchFamily="18" charset="0"/>
                  </a:rPr>
                  <a:t> = bias + Z</a:t>
                </a:r>
                <a:r>
                  <a:rPr lang="en-US" altLang="zh-CN" sz="1400" i="1" baseline="-25000" dirty="0">
                    <a:latin typeface="Times New Roman" pitchFamily="18" charset="0"/>
                    <a:cs typeface="Times New Roman" pitchFamily="18" charset="0"/>
                  </a:rPr>
                  <a:t>α</a:t>
                </a:r>
                <a:r>
                  <a:rPr lang="en-US" altLang="zh-CN" sz="1400" dirty="0">
                    <a:latin typeface="Times New Roman" pitchFamily="18" charset="0"/>
                    <a:ea typeface="楷体_GB2312"/>
                    <a:cs typeface="Times New Roman" pitchFamily="18" charset="0"/>
                  </a:rPr>
                  <a:t> × </a:t>
                </a:r>
                <a:r>
                  <a:rPr lang="en-US" altLang="zh-CN" sz="1400" i="1" dirty="0" err="1">
                    <a:latin typeface="Times New Roman" pitchFamily="18" charset="0"/>
                    <a:cs typeface="Times New Roman" pitchFamily="18" charset="0"/>
                  </a:rPr>
                  <a:t>S</a:t>
                </a:r>
                <a:r>
                  <a:rPr lang="en-US" altLang="zh-CN" sz="1400" i="1" baseline="-25000" dirty="0" err="1">
                    <a:latin typeface="Times New Roman" pitchFamily="18" charset="0"/>
                    <a:cs typeface="Times New Roman" pitchFamily="18" charset="0"/>
                  </a:rPr>
                  <a:t>meas</a:t>
                </a:r>
                <a:endParaRPr lang="zh-CN" altLang="en-US" sz="14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157277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50800" y="47625"/>
            <a:ext cx="8524875"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dirty="0"/>
          </a:p>
        </p:txBody>
      </p:sp>
      <p:sp>
        <p:nvSpPr>
          <p:cNvPr id="3072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總誤差、分解及合成</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grpSp>
        <p:nvGrpSpPr>
          <p:cNvPr id="24" name="组合 23"/>
          <p:cNvGrpSpPr/>
          <p:nvPr/>
        </p:nvGrpSpPr>
        <p:grpSpPr>
          <a:xfrm>
            <a:off x="541518" y="1236245"/>
            <a:ext cx="9543509" cy="4285668"/>
            <a:chOff x="541518" y="1236245"/>
            <a:chExt cx="9543509" cy="4285668"/>
          </a:xfrm>
        </p:grpSpPr>
        <mc:AlternateContent xmlns:mc="http://schemas.openxmlformats.org/markup-compatibility/2006" xmlns:a14="http://schemas.microsoft.com/office/drawing/2010/main">
          <mc:Choice Requires="a14">
            <p:sp>
              <p:nvSpPr>
                <p:cNvPr id="10" name="矩形 10"/>
                <p:cNvSpPr>
                  <a:spLocks noChangeArrowheads="1"/>
                </p:cNvSpPr>
                <p:nvPr/>
              </p:nvSpPr>
              <p:spPr bwMode="auto">
                <a:xfrm>
                  <a:off x="1564826" y="1236245"/>
                  <a:ext cx="7765605"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zh-CN" altLang="en-US" sz="1600" dirty="0"/>
                    <a:t>總誤差解析：    </a:t>
                  </a:r>
                  <a14:m>
                    <m:oMath xmlns:m="http://schemas.openxmlformats.org/officeDocument/2006/math">
                      <m:r>
                        <a:rPr lang="en-US" altLang="zh-CN" sz="1600" i="1">
                          <a:latin typeface="Cambria Math" panose="02040503050406030204" pitchFamily="18" charset="0"/>
                        </a:rPr>
                        <m:t>𝑇</m:t>
                      </m:r>
                      <m:r>
                        <a:rPr lang="en-US" altLang="zh-CN" sz="1600" b="0" i="1" smtClean="0">
                          <a:latin typeface="Cambria Math" panose="02040503050406030204" pitchFamily="18" charset="0"/>
                        </a:rPr>
                        <m:t>𝐸𝑎</m:t>
                      </m:r>
                      <m:r>
                        <a:rPr lang="en-US" altLang="zh-CN" sz="1600" b="0" i="0"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𝑏𝑖𝑎𝑠</m:t>
                              </m:r>
                            </m:e>
                            <m:sub>
                              <m:r>
                                <a:rPr lang="en-US" altLang="zh-CN" sz="1600" b="0" i="1" smtClean="0">
                                  <a:latin typeface="Cambria Math" panose="02040503050406030204" pitchFamily="18" charset="0"/>
                                </a:rPr>
                                <m:t>𝑚𝑒𝑎𝑠</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𝑏𝑖𝑎𝑠</m:t>
                              </m:r>
                            </m:e>
                            <m:sub>
                              <m:r>
                                <a:rPr lang="en-US" altLang="zh-CN" sz="1600" b="0" i="1" smtClean="0">
                                  <a:latin typeface="Cambria Math" panose="02040503050406030204" pitchFamily="18" charset="0"/>
                                </a:rPr>
                                <m:t>𝑚𝑎𝑡𝑥</m:t>
                              </m:r>
                            </m:sub>
                          </m:sSub>
                        </m:e>
                      </m:d>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𝑆𝐸</m:t>
                              </m:r>
                            </m:e>
                            <m:sub>
                              <m:r>
                                <a:rPr lang="en-US" altLang="zh-CN" sz="1600" i="1">
                                  <a:latin typeface="Cambria Math" panose="02040503050406030204" pitchFamily="18" charset="0"/>
                                </a:rPr>
                                <m:t>𝑐𝑜𝑛𝑡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𝑍</m:t>
                              </m:r>
                            </m:e>
                            <m:sub>
                              <m:r>
                                <a:rPr lang="zh-CN" altLang="en-US" sz="1600" i="1">
                                  <a:latin typeface="Cambria Math" panose="02040503050406030204" pitchFamily="18" charset="0"/>
                                </a:rPr>
                                <m:t>𝛼</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𝑅𝐸</m:t>
                              </m:r>
                            </m:e>
                            <m:sub>
                              <m:r>
                                <a:rPr lang="en-US" altLang="zh-CN" sz="1600" i="1">
                                  <a:latin typeface="Cambria Math" panose="02040503050406030204" pitchFamily="18" charset="0"/>
                                </a:rPr>
                                <m:t>𝑐𝑜𝑛𝑡</m:t>
                              </m:r>
                            </m:sub>
                          </m:sSub>
                        </m:e>
                      </m:d>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𝑠</m:t>
                          </m:r>
                        </m:e>
                        <m:sub>
                          <m:r>
                            <a:rPr lang="en-US" altLang="zh-CN" sz="1600" b="0" i="1" smtClean="0">
                              <a:latin typeface="Cambria Math" panose="02040503050406030204" pitchFamily="18" charset="0"/>
                              <a:ea typeface="Cambria Math" panose="02040503050406030204" pitchFamily="18" charset="0"/>
                            </a:rPr>
                            <m:t>𝑚𝑒𝑎𝑠</m:t>
                          </m:r>
                        </m:sub>
                      </m:sSub>
                    </m:oMath>
                  </a14:m>
                  <a:r>
                    <a:rPr lang="zh-CN" altLang="en-US" sz="1600" dirty="0"/>
                    <a:t>  </a:t>
                  </a:r>
                </a:p>
              </p:txBody>
            </p:sp>
          </mc:Choice>
          <mc:Fallback xmlns="">
            <p:sp>
              <p:nvSpPr>
                <p:cNvPr id="10" name="矩形 10"/>
                <p:cNvSpPr>
                  <a:spLocks noRot="1" noChangeAspect="1" noMove="1" noResize="1" noEditPoints="1" noAdjustHandles="1" noChangeArrowheads="1" noChangeShapeType="1" noTextEdit="1"/>
                </p:cNvSpPr>
                <p:nvPr/>
              </p:nvSpPr>
              <p:spPr bwMode="auto">
                <a:xfrm>
                  <a:off x="1564826" y="1236245"/>
                  <a:ext cx="7765605" cy="338554"/>
                </a:xfrm>
                <a:prstGeom prst="rect">
                  <a:avLst/>
                </a:prstGeom>
                <a:blipFill rotWithShape="0">
                  <a:blip r:embed="rId3"/>
                  <a:stretch>
                    <a:fillRect l="-471" t="-7273" b="-218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3" name="组合 22"/>
            <p:cNvGrpSpPr/>
            <p:nvPr/>
          </p:nvGrpSpPr>
          <p:grpSpPr>
            <a:xfrm>
              <a:off x="541518" y="2111256"/>
              <a:ext cx="9543509" cy="3410657"/>
              <a:chOff x="541518" y="2111256"/>
              <a:chExt cx="9543509" cy="3410657"/>
            </a:xfrm>
          </p:grpSpPr>
          <p:pic>
            <p:nvPicPr>
              <p:cNvPr id="20" name="图片 19"/>
              <p:cNvPicPr>
                <a:picLocks noChangeAspect="1"/>
              </p:cNvPicPr>
              <p:nvPr/>
            </p:nvPicPr>
            <p:blipFill>
              <a:blip r:embed="rId4"/>
              <a:stretch>
                <a:fillRect/>
              </a:stretch>
            </p:blipFill>
            <p:spPr>
              <a:xfrm>
                <a:off x="541518" y="2111256"/>
                <a:ext cx="9543509" cy="3095865"/>
              </a:xfrm>
              <a:prstGeom prst="rect">
                <a:avLst/>
              </a:prstGeom>
            </p:spPr>
          </p:pic>
          <p:grpSp>
            <p:nvGrpSpPr>
              <p:cNvPr id="17" name="组合 16"/>
              <p:cNvGrpSpPr/>
              <p:nvPr/>
            </p:nvGrpSpPr>
            <p:grpSpPr>
              <a:xfrm>
                <a:off x="2941077" y="5072207"/>
                <a:ext cx="5261550" cy="449706"/>
                <a:chOff x="2197530" y="5126635"/>
                <a:chExt cx="5261550" cy="449706"/>
              </a:xfrm>
            </p:grpSpPr>
            <p:sp>
              <p:nvSpPr>
                <p:cNvPr id="7" name="左大括号 6"/>
                <p:cNvSpPr/>
                <p:nvPr/>
              </p:nvSpPr>
              <p:spPr>
                <a:xfrm rot="16200000">
                  <a:off x="4716765" y="2607400"/>
                  <a:ext cx="223079" cy="5261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4580965" y="5334724"/>
                  <a:ext cx="479685" cy="2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err="1">
                      <a:solidFill>
                        <a:schemeClr val="tx1"/>
                      </a:solidFill>
                      <a:latin typeface="Times New Roman" panose="02020603050405020304" pitchFamily="18" charset="0"/>
                      <a:cs typeface="Times New Roman" panose="02020603050405020304" pitchFamily="18" charset="0"/>
                    </a:rPr>
                    <a:t>TEa</a:t>
                  </a:r>
                  <a:endParaRPr lang="zh-CN" altLang="en-US" sz="1200" i="1" dirty="0">
                    <a:solidFill>
                      <a:schemeClr val="tx1"/>
                    </a:solidFill>
                    <a:latin typeface="Times New Roman" panose="02020603050405020304" pitchFamily="18" charset="0"/>
                    <a:cs typeface="Times New Roman" panose="02020603050405020304" pitchFamily="18" charset="0"/>
                  </a:endParaRPr>
                </a:p>
              </p:txBody>
            </p:sp>
          </p:grpSp>
          <p:sp>
            <p:nvSpPr>
              <p:cNvPr id="22" name="矩形 21"/>
              <p:cNvSpPr/>
              <p:nvPr/>
            </p:nvSpPr>
            <p:spPr>
              <a:xfrm>
                <a:off x="8691089" y="3142253"/>
                <a:ext cx="1092099" cy="2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 </a:t>
                </a:r>
                <a:r>
                  <a:rPr lang="en-US" altLang="zh-CN" sz="1200" i="1" dirty="0" err="1">
                    <a:solidFill>
                      <a:schemeClr val="tx1"/>
                    </a:solidFill>
                    <a:latin typeface="Times New Roman" panose="02020603050405020304" pitchFamily="18" charset="0"/>
                    <a:cs typeface="Times New Roman" panose="02020603050405020304" pitchFamily="18" charset="0"/>
                  </a:rPr>
                  <a:t>S</a:t>
                </a:r>
                <a:r>
                  <a:rPr lang="en-US" altLang="zh-CN" sz="1200" i="1" baseline="-25000" dirty="0" err="1">
                    <a:solidFill>
                      <a:schemeClr val="tx1"/>
                    </a:solidFill>
                    <a:latin typeface="Times New Roman" panose="02020603050405020304" pitchFamily="18" charset="0"/>
                    <a:cs typeface="Times New Roman" panose="02020603050405020304" pitchFamily="18" charset="0"/>
                  </a:rPr>
                  <a:t>Error</a:t>
                </a:r>
                <a:r>
                  <a:rPr lang="en-US" altLang="zh-CN" sz="1200" i="1" dirty="0">
                    <a:solidFill>
                      <a:schemeClr val="tx1"/>
                    </a:solidFill>
                    <a:latin typeface="Times New Roman" panose="02020603050405020304" pitchFamily="18" charset="0"/>
                    <a:cs typeface="Times New Roman" panose="02020603050405020304" pitchFamily="18" charset="0"/>
                  </a:rPr>
                  <a:t> - </a:t>
                </a:r>
                <a:r>
                  <a:rPr lang="en-US" altLang="zh-CN" sz="1200" i="1" dirty="0" err="1">
                    <a:solidFill>
                      <a:schemeClr val="tx1"/>
                    </a:solidFill>
                    <a:latin typeface="Times New Roman" panose="02020603050405020304" pitchFamily="18" charset="0"/>
                    <a:cs typeface="Times New Roman" panose="02020603050405020304" pitchFamily="18" charset="0"/>
                  </a:rPr>
                  <a:t>S</a:t>
                </a:r>
                <a:r>
                  <a:rPr lang="en-US" altLang="zh-CN" sz="1200" i="1" baseline="-25000" dirty="0" err="1">
                    <a:solidFill>
                      <a:schemeClr val="tx1"/>
                    </a:solidFill>
                    <a:latin typeface="Times New Roman" panose="02020603050405020304" pitchFamily="18" charset="0"/>
                    <a:cs typeface="Times New Roman" panose="02020603050405020304" pitchFamily="18" charset="0"/>
                  </a:rPr>
                  <a:t>free</a:t>
                </a:r>
                <a:r>
                  <a:rPr lang="en-US" altLang="zh-CN" sz="1200" dirty="0">
                    <a:solidFill>
                      <a:schemeClr val="tx1"/>
                    </a:solidFill>
                    <a:latin typeface="Times New Roman" panose="02020603050405020304" pitchFamily="18" charset="0"/>
                    <a:cs typeface="Times New Roman" panose="02020603050405020304" pitchFamily="18" charset="0"/>
                  </a:rPr>
                  <a:t>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024599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6631" name="矩形 10"/>
          <p:cNvSpPr>
            <a:spLocks noChangeArrowheads="1"/>
          </p:cNvSpPr>
          <p:nvPr/>
        </p:nvSpPr>
        <p:spPr bwMode="auto">
          <a:xfrm>
            <a:off x="2447201" y="753212"/>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latin typeface="Times New Roman" panose="02020603050405020304" pitchFamily="18" charset="0"/>
                <a:cs typeface="Times New Roman" panose="02020603050405020304" pitchFamily="18" charset="0"/>
              </a:rPr>
              <a:t>總誤差</a:t>
            </a:r>
            <a:r>
              <a:rPr lang="en-US" altLang="zh-CN" sz="1500" dirty="0">
                <a:latin typeface="Times New Roman" panose="02020603050405020304" pitchFamily="18" charset="0"/>
                <a:cs typeface="Times New Roman" panose="02020603050405020304" pitchFamily="18" charset="0"/>
              </a:rPr>
              <a:t>(</a:t>
            </a:r>
            <a:r>
              <a:rPr lang="en-US" altLang="zh-CN" sz="1500" i="1" dirty="0">
                <a:latin typeface="Times New Roman" panose="02020603050405020304" pitchFamily="18" charset="0"/>
                <a:cs typeface="Times New Roman" panose="02020603050405020304" pitchFamily="18" charset="0"/>
              </a:rPr>
              <a:t>total error</a:t>
            </a:r>
            <a:r>
              <a:rPr lang="en-US" altLang="zh-CN" sz="15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分解：</a:t>
            </a:r>
          </a:p>
        </p:txBody>
      </p:sp>
      <mc:AlternateContent xmlns:mc="http://schemas.openxmlformats.org/markup-compatibility/2006" xmlns:a14="http://schemas.microsoft.com/office/drawing/2010/main">
        <mc:Choice Requires="a14">
          <p:sp>
            <p:nvSpPr>
              <p:cNvPr id="4" name="对象 2">
                <a:extLst>
                  <a:ext uri="{FF2B5EF4-FFF2-40B4-BE49-F238E27FC236}">
                    <a16:creationId xmlns:a16="http://schemas.microsoft.com/office/drawing/2014/main" id="{EAAC12A5-3E0D-9217-80DD-71D6BE0E82B0}"/>
                  </a:ext>
                </a:extLst>
              </p:cNvPr>
              <p:cNvSpPr txBox="1"/>
              <p:nvPr/>
            </p:nvSpPr>
            <p:spPr bwMode="auto">
              <a:xfrm>
                <a:off x="3005510" y="1720722"/>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en-US" altLang="zh-CN" b="0" i="1" smtClean="0">
                              <a:solidFill>
                                <a:srgbClr val="000000"/>
                              </a:solidFill>
                              <a:latin typeface="Cambria Math" panose="02040503050406030204" pitchFamily="18" charset="0"/>
                            </a:rPr>
                            <m:t>𝑡𝑜𝑡𝑎𝑙</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𝑚𝑎𝑡𝑥</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4" name="对象 2">
                <a:extLst>
                  <a:ext uri="{FF2B5EF4-FFF2-40B4-BE49-F238E27FC236}">
                    <a16:creationId xmlns:a16="http://schemas.microsoft.com/office/drawing/2014/main" id="{EAAC12A5-3E0D-9217-80DD-71D6BE0E82B0}"/>
                  </a:ext>
                </a:extLst>
              </p:cNvPr>
              <p:cNvSpPr txBox="1">
                <a:spLocks noRot="1" noChangeAspect="1" noMove="1" noResize="1" noEditPoints="1" noAdjustHandles="1" noChangeArrowheads="1" noChangeShapeType="1" noTextEdit="1"/>
              </p:cNvSpPr>
              <p:nvPr/>
            </p:nvSpPr>
            <p:spPr bwMode="auto">
              <a:xfrm>
                <a:off x="3005510" y="1720722"/>
                <a:ext cx="7456488" cy="48418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对象 2">
                <a:extLst>
                  <a:ext uri="{FF2B5EF4-FFF2-40B4-BE49-F238E27FC236}">
                    <a16:creationId xmlns:a16="http://schemas.microsoft.com/office/drawing/2014/main" id="{A7EFB5F3-2F48-F4E5-A520-FD1169622036}"/>
                  </a:ext>
                </a:extLst>
              </p:cNvPr>
              <p:cNvSpPr txBox="1"/>
              <p:nvPr/>
            </p:nvSpPr>
            <p:spPr bwMode="auto">
              <a:xfrm>
                <a:off x="3005510" y="2692488"/>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𝑇𝐸𝑎</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𝑚𝑎𝑡𝑥</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𝑧</m:t>
                          </m:r>
                        </m:e>
                        <m:sub>
                          <m:r>
                            <a:rPr lang="zh-CN" altLang="en-US" i="1">
                              <a:solidFill>
                                <a:srgbClr val="000000"/>
                              </a:solidFill>
                              <a:latin typeface="Cambria Math" panose="02040503050406030204" pitchFamily="18" charset="0"/>
                            </a:rPr>
                            <m:t>𝛼</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6" name="对象 2">
                <a:extLst>
                  <a:ext uri="{FF2B5EF4-FFF2-40B4-BE49-F238E27FC236}">
                    <a16:creationId xmlns:a16="http://schemas.microsoft.com/office/drawing/2014/main" id="{A7EFB5F3-2F48-F4E5-A520-FD1169622036}"/>
                  </a:ext>
                </a:extLst>
              </p:cNvPr>
              <p:cNvSpPr txBox="1">
                <a:spLocks noRot="1" noChangeAspect="1" noMove="1" noResize="1" noEditPoints="1" noAdjustHandles="1" noChangeArrowheads="1" noChangeShapeType="1" noTextEdit="1"/>
              </p:cNvSpPr>
              <p:nvPr/>
            </p:nvSpPr>
            <p:spPr bwMode="auto">
              <a:xfrm>
                <a:off x="3005510" y="2692488"/>
                <a:ext cx="7456488" cy="48418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象 2">
                <a:extLst>
                  <a:ext uri="{FF2B5EF4-FFF2-40B4-BE49-F238E27FC236}">
                    <a16:creationId xmlns:a16="http://schemas.microsoft.com/office/drawing/2014/main" id="{AFAEC95B-1EF5-DE73-2D4B-3E2FCEFD9F79}"/>
                  </a:ext>
                </a:extLst>
              </p:cNvPr>
              <p:cNvSpPr txBox="1"/>
              <p:nvPr/>
            </p:nvSpPr>
            <p:spPr bwMode="auto">
              <a:xfrm>
                <a:off x="3005510" y="1231448"/>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𝑠𝑦𝑠𝑡𝑒𝑚𝑎𝑡𝑖𝑐</m:t>
                      </m:r>
                      <m:r>
                        <a:rPr lang="en-US" altLang="zh-CN" i="1">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𝑒𝑟𝑟𝑜𝑟</m:t>
                      </m:r>
                      <m:r>
                        <a:rPr lang="en-US" altLang="zh-CN" i="1" smtClean="0">
                          <a:solidFill>
                            <a:srgbClr val="000000"/>
                          </a:solidFill>
                          <a:latin typeface="Cambria Math" panose="02040503050406030204" pitchFamily="18" charset="0"/>
                          <a:ea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9" name="对象 2">
                <a:extLst>
                  <a:ext uri="{FF2B5EF4-FFF2-40B4-BE49-F238E27FC236}">
                    <a16:creationId xmlns:a16="http://schemas.microsoft.com/office/drawing/2014/main" id="{AFAEC95B-1EF5-DE73-2D4B-3E2FCEFD9F79}"/>
                  </a:ext>
                </a:extLst>
              </p:cNvPr>
              <p:cNvSpPr txBox="1">
                <a:spLocks noRot="1" noChangeAspect="1" noMove="1" noResize="1" noEditPoints="1" noAdjustHandles="1" noChangeArrowheads="1" noChangeShapeType="1" noTextEdit="1"/>
              </p:cNvSpPr>
              <p:nvPr/>
            </p:nvSpPr>
            <p:spPr bwMode="auto">
              <a:xfrm>
                <a:off x="3005510" y="1231448"/>
                <a:ext cx="7456488" cy="484187"/>
              </a:xfrm>
              <a:prstGeom prst="rect">
                <a:avLst/>
              </a:prstGeom>
              <a:blipFill>
                <a:blip r:embed="rId5"/>
                <a:stretch>
                  <a:fillRect/>
                </a:stretch>
              </a:blipFill>
              <a:ln>
                <a:noFill/>
              </a:ln>
            </p:spPr>
            <p:txBody>
              <a:bodyPr/>
              <a:lstStyle/>
              <a:p>
                <a:r>
                  <a:rPr lang="zh-CN" altLang="en-US">
                    <a:noFill/>
                  </a:rPr>
                  <a:t> </a:t>
                </a:r>
              </a:p>
            </p:txBody>
          </p:sp>
        </mc:Fallback>
      </mc:AlternateContent>
      <p:sp>
        <p:nvSpPr>
          <p:cNvPr id="10" name="矩形 10">
            <a:extLst>
              <a:ext uri="{FF2B5EF4-FFF2-40B4-BE49-F238E27FC236}">
                <a16:creationId xmlns:a16="http://schemas.microsoft.com/office/drawing/2014/main" id="{76A5F063-16D8-A3C6-634F-D553804C27F6}"/>
              </a:ext>
            </a:extLst>
          </p:cNvPr>
          <p:cNvSpPr>
            <a:spLocks noChangeArrowheads="1"/>
          </p:cNvSpPr>
          <p:nvPr/>
        </p:nvSpPr>
        <p:spPr bwMode="auto">
          <a:xfrm>
            <a:off x="2447201" y="1265327"/>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令：</a:t>
            </a:r>
          </a:p>
        </p:txBody>
      </p:sp>
      <p:sp>
        <p:nvSpPr>
          <p:cNvPr id="11" name="矩形 10">
            <a:extLst>
              <a:ext uri="{FF2B5EF4-FFF2-40B4-BE49-F238E27FC236}">
                <a16:creationId xmlns:a16="http://schemas.microsoft.com/office/drawing/2014/main" id="{79D4EECA-20EC-E7A9-F29E-487557DE846C}"/>
              </a:ext>
            </a:extLst>
          </p:cNvPr>
          <p:cNvSpPr>
            <a:spLocks noChangeArrowheads="1"/>
          </p:cNvSpPr>
          <p:nvPr/>
        </p:nvSpPr>
        <p:spPr bwMode="auto">
          <a:xfrm>
            <a:off x="2447201" y="1752281"/>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得：</a:t>
            </a:r>
          </a:p>
        </p:txBody>
      </p:sp>
      <p:sp>
        <p:nvSpPr>
          <p:cNvPr id="12" name="矩形 10">
            <a:extLst>
              <a:ext uri="{FF2B5EF4-FFF2-40B4-BE49-F238E27FC236}">
                <a16:creationId xmlns:a16="http://schemas.microsoft.com/office/drawing/2014/main" id="{13DB7ECD-6295-2D7E-49F6-C9BEF8D8097B}"/>
              </a:ext>
            </a:extLst>
          </p:cNvPr>
          <p:cNvSpPr>
            <a:spLocks noChangeArrowheads="1"/>
          </p:cNvSpPr>
          <p:nvPr/>
        </p:nvSpPr>
        <p:spPr bwMode="auto">
          <a:xfrm>
            <a:off x="2447201" y="2257439"/>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令：</a:t>
            </a:r>
          </a:p>
        </p:txBody>
      </p:sp>
      <mc:AlternateContent xmlns:mc="http://schemas.openxmlformats.org/markup-compatibility/2006" xmlns:a14="http://schemas.microsoft.com/office/drawing/2010/main">
        <mc:Choice Requires="a14">
          <p:sp>
            <p:nvSpPr>
              <p:cNvPr id="13" name="对象 2">
                <a:extLst>
                  <a:ext uri="{FF2B5EF4-FFF2-40B4-BE49-F238E27FC236}">
                    <a16:creationId xmlns:a16="http://schemas.microsoft.com/office/drawing/2014/main" id="{D9955D42-9996-F455-EECE-26B967F059D2}"/>
                  </a:ext>
                </a:extLst>
              </p:cNvPr>
              <p:cNvSpPr txBox="1"/>
              <p:nvPr/>
            </p:nvSpPr>
            <p:spPr bwMode="auto">
              <a:xfrm>
                <a:off x="3005510" y="2209996"/>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𝑟𝑎𝑛𝑑𝑜𝑚</m:t>
                      </m:r>
                      <m:r>
                        <a:rPr lang="en-US" altLang="zh-CN" i="1">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𝑒𝑟𝑟𝑜𝑟</m:t>
                      </m:r>
                      <m:r>
                        <a:rPr lang="en-US" altLang="zh-CN" i="1" smtClean="0">
                          <a:solidFill>
                            <a:srgbClr val="000000"/>
                          </a:solidFill>
                          <a:latin typeface="Cambria Math" panose="02040503050406030204" pitchFamily="18" charset="0"/>
                          <a:ea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13" name="对象 2">
                <a:extLst>
                  <a:ext uri="{FF2B5EF4-FFF2-40B4-BE49-F238E27FC236}">
                    <a16:creationId xmlns:a16="http://schemas.microsoft.com/office/drawing/2014/main" id="{D9955D42-9996-F455-EECE-26B967F059D2}"/>
                  </a:ext>
                </a:extLst>
              </p:cNvPr>
              <p:cNvSpPr txBox="1">
                <a:spLocks noRot="1" noChangeAspect="1" noMove="1" noResize="1" noEditPoints="1" noAdjustHandles="1" noChangeArrowheads="1" noChangeShapeType="1" noTextEdit="1"/>
              </p:cNvSpPr>
              <p:nvPr/>
            </p:nvSpPr>
            <p:spPr bwMode="auto">
              <a:xfrm>
                <a:off x="3005510" y="2209996"/>
                <a:ext cx="7456488" cy="484187"/>
              </a:xfrm>
              <a:prstGeom prst="rect">
                <a:avLst/>
              </a:prstGeom>
              <a:blipFill>
                <a:blip r:embed="rId6"/>
                <a:stretch>
                  <a:fillRect/>
                </a:stretch>
              </a:blipFill>
              <a:ln>
                <a:noFill/>
              </a:ln>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61AFA3B4-0D84-C9A8-8C19-4B424B028B72}"/>
              </a:ext>
            </a:extLst>
          </p:cNvPr>
          <p:cNvSpPr>
            <a:spLocks noChangeArrowheads="1"/>
          </p:cNvSpPr>
          <p:nvPr/>
        </p:nvSpPr>
        <p:spPr bwMode="auto">
          <a:xfrm>
            <a:off x="2447201" y="2713632"/>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得：</a:t>
            </a:r>
          </a:p>
        </p:txBody>
      </p:sp>
      <p:sp>
        <p:nvSpPr>
          <p:cNvPr id="17" name="矩形 6">
            <a:extLst>
              <a:ext uri="{FF2B5EF4-FFF2-40B4-BE49-F238E27FC236}">
                <a16:creationId xmlns:a16="http://schemas.microsoft.com/office/drawing/2014/main" id="{986706DA-4EFB-95A3-0268-7BB8688E0DC0}"/>
              </a:ext>
            </a:extLst>
          </p:cNvPr>
          <p:cNvSpPr>
            <a:spLocks noChangeArrowheads="1"/>
          </p:cNvSpPr>
          <p:nvPr/>
        </p:nvSpPr>
        <p:spPr bwMode="auto">
          <a:xfrm>
            <a:off x="3009910" y="3273601"/>
            <a:ext cx="44350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i="1" dirty="0" err="1">
                <a:latin typeface="Times New Roman" pitchFamily="18" charset="0"/>
                <a:cs typeface="Times New Roman" pitchFamily="18" charset="0"/>
              </a:rPr>
              <a:t>TEa</a:t>
            </a:r>
            <a:r>
              <a:rPr lang="en-US" altLang="zh-CN" sz="1600" i="1" dirty="0">
                <a:latin typeface="Times New Roman" pitchFamily="18" charset="0"/>
                <a:cs typeface="Times New Roman" pitchFamily="18" charset="0"/>
              </a:rPr>
              <a:t>  </a:t>
            </a:r>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總誤差：</a:t>
            </a:r>
            <a:r>
              <a:rPr lang="en-US" altLang="zh-CN" sz="1600" i="1" dirty="0">
                <a:latin typeface="Times New Roman" pitchFamily="18" charset="0"/>
                <a:cs typeface="Times New Roman" pitchFamily="18" charset="0"/>
              </a:rPr>
              <a:t> </a:t>
            </a:r>
            <a:r>
              <a:rPr lang="en-US" altLang="zh-CN" sz="1600" i="1" dirty="0" err="1">
                <a:latin typeface="Times New Roman" pitchFamily="18" charset="0"/>
                <a:cs typeface="Times New Roman" pitchFamily="18" charset="0"/>
              </a:rPr>
              <a:t>TEa</a:t>
            </a:r>
            <a:r>
              <a:rPr lang="en-US" altLang="zh-CN" sz="1600" i="1" dirty="0">
                <a:latin typeface="Times New Roman" pitchFamily="18" charset="0"/>
                <a:cs typeface="Times New Roman" pitchFamily="18" charset="0"/>
              </a:rPr>
              <a:t> = bias + Z</a:t>
            </a:r>
            <a:r>
              <a:rPr lang="el-GR" altLang="zh-CN" sz="1600" i="1" baseline="-25000" dirty="0">
                <a:latin typeface="Times New Roman" pitchFamily="18" charset="0"/>
                <a:cs typeface="Times New Roman" pitchFamily="18" charset="0"/>
              </a:rPr>
              <a:t>α</a:t>
            </a:r>
            <a:r>
              <a:rPr lang="el-GR" altLang="zh-CN" sz="1300" dirty="0">
                <a:latin typeface="Times New Roman" panose="02020603050405020304" pitchFamily="18" charset="0"/>
                <a:cs typeface="Times New Roman" panose="02020603050405020304" pitchFamily="18" charset="0"/>
              </a:rPr>
              <a:t> </a:t>
            </a:r>
            <a:r>
              <a:rPr lang="el-GR" altLang="zh-CN" sz="1300" dirty="0">
                <a:latin typeface="华文仿宋" panose="02010600040101010101" pitchFamily="2" charset="-122"/>
                <a:ea typeface="华文仿宋" panose="02010600040101010101" pitchFamily="2" charset="-122"/>
                <a:cs typeface="Times New Roman" pitchFamily="18" charset="0"/>
              </a:rPr>
              <a:t>×</a:t>
            </a:r>
            <a:r>
              <a:rPr lang="el-GR" altLang="zh-CN" sz="1300" dirty="0">
                <a:latin typeface="Times New Roman" panose="02020603050405020304" pitchFamily="18" charset="0"/>
                <a:cs typeface="Times New Roman" panose="02020603050405020304" pitchFamily="18" charset="0"/>
              </a:rPr>
              <a:t> </a:t>
            </a:r>
            <a:r>
              <a:rPr lang="en-US" altLang="zh-CN" sz="1600" i="1" dirty="0" err="1">
                <a:latin typeface="Times New Roman" pitchFamily="18" charset="0"/>
                <a:cs typeface="Times New Roman" pitchFamily="18" charset="0"/>
              </a:rPr>
              <a:t>S</a:t>
            </a:r>
            <a:r>
              <a:rPr lang="en-US" altLang="zh-CN" sz="1600" i="1" baseline="-25000" dirty="0" err="1">
                <a:latin typeface="Times New Roman" pitchFamily="18" charset="0"/>
                <a:cs typeface="Times New Roman" pitchFamily="18" charset="0"/>
              </a:rPr>
              <a:t>meas</a:t>
            </a:r>
            <a:endParaRPr lang="zh-CN" altLang="en-US" sz="1600" dirty="0">
              <a:latin typeface="Times New Roman" pitchFamily="18" charset="0"/>
              <a:cs typeface="Times New Roman" pitchFamily="18" charset="0"/>
            </a:endParaRPr>
          </a:p>
        </p:txBody>
      </p:sp>
      <p:sp>
        <p:nvSpPr>
          <p:cNvPr id="18" name="矩形 11">
            <a:extLst>
              <a:ext uri="{FF2B5EF4-FFF2-40B4-BE49-F238E27FC236}">
                <a16:creationId xmlns:a16="http://schemas.microsoft.com/office/drawing/2014/main" id="{88370AA2-E962-C11C-826A-5923C88EAD06}"/>
              </a:ext>
            </a:extLst>
          </p:cNvPr>
          <p:cNvSpPr>
            <a:spLocks noChangeArrowheads="1"/>
          </p:cNvSpPr>
          <p:nvPr/>
        </p:nvSpPr>
        <p:spPr bwMode="auto">
          <a:xfrm>
            <a:off x="3009909" y="3675222"/>
            <a:ext cx="4698786" cy="33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i="1" dirty="0" err="1">
                <a:latin typeface="Times New Roman" pitchFamily="18" charset="0"/>
                <a:cs typeface="Times New Roman" pitchFamily="18" charset="0"/>
              </a:rPr>
              <a:t>bias</a:t>
            </a:r>
            <a:r>
              <a:rPr lang="en-US" altLang="zh-CN" sz="1600" i="1" baseline="-25000" dirty="0" err="1">
                <a:latin typeface="Times New Roman" pitchFamily="18" charset="0"/>
                <a:cs typeface="Times New Roman" pitchFamily="18" charset="0"/>
              </a:rPr>
              <a:t>meax</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檢測系統的偏倚（穩定的不準確度）</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19" name="矩形 12">
            <a:extLst>
              <a:ext uri="{FF2B5EF4-FFF2-40B4-BE49-F238E27FC236}">
                <a16:creationId xmlns:a16="http://schemas.microsoft.com/office/drawing/2014/main" id="{B0E7B7CA-2F2B-4106-14AC-B91AF7B76A1C}"/>
              </a:ext>
            </a:extLst>
          </p:cNvPr>
          <p:cNvSpPr>
            <a:spLocks noChangeArrowheads="1"/>
          </p:cNvSpPr>
          <p:nvPr/>
        </p:nvSpPr>
        <p:spPr bwMode="auto">
          <a:xfrm>
            <a:off x="3009908" y="4138751"/>
            <a:ext cx="5682726" cy="33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i="1" dirty="0" err="1">
                <a:latin typeface="Times New Roman" pitchFamily="18" charset="0"/>
                <a:cs typeface="Times New Roman" pitchFamily="18" charset="0"/>
              </a:rPr>
              <a:t>bias</a:t>
            </a:r>
            <a:r>
              <a:rPr lang="en-US" altLang="zh-CN" sz="1600" i="1" baseline="-25000" dirty="0" err="1">
                <a:latin typeface="Times New Roman" pitchFamily="18" charset="0"/>
                <a:cs typeface="Times New Roman" pitchFamily="18" charset="0"/>
              </a:rPr>
              <a:t>matx</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是由於干擾等一些特異標本引入的基質偏差</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0" name="矩形 13">
            <a:extLst>
              <a:ext uri="{FF2B5EF4-FFF2-40B4-BE49-F238E27FC236}">
                <a16:creationId xmlns:a16="http://schemas.microsoft.com/office/drawing/2014/main" id="{32BE61CD-0430-A12C-1897-A10390E24E44}"/>
              </a:ext>
            </a:extLst>
          </p:cNvPr>
          <p:cNvSpPr>
            <a:spLocks noChangeArrowheads="1"/>
          </p:cNvSpPr>
          <p:nvPr/>
        </p:nvSpPr>
        <p:spPr bwMode="auto">
          <a:xfrm>
            <a:off x="3009910" y="4603868"/>
            <a:ext cx="4318901"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i="1" dirty="0" err="1">
                <a:latin typeface="Times New Roman" pitchFamily="18" charset="0"/>
                <a:cs typeface="Times New Roman" pitchFamily="18" charset="0"/>
              </a:rPr>
              <a:t>SE</a:t>
            </a:r>
            <a:r>
              <a:rPr lang="en-US" altLang="zh-CN" sz="1600" i="1" baseline="-25000" dirty="0" err="1">
                <a:latin typeface="Times New Roman" pitchFamily="18" charset="0"/>
                <a:cs typeface="Times New Roman" pitchFamily="18" charset="0"/>
              </a:rPr>
              <a:t>cont</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系統誤差（</a:t>
            </a:r>
            <a:r>
              <a:rPr lang="en-US" altLang="zh-CN" sz="1600" i="1" dirty="0">
                <a:latin typeface="Times New Roman" pitchFamily="18" charset="0"/>
                <a:cs typeface="Times New Roman" pitchFamily="18" charset="0"/>
              </a:rPr>
              <a:t>systematic error</a:t>
            </a:r>
            <a:r>
              <a:rPr lang="zh-CN" altLang="en-US" sz="1600" dirty="0">
                <a:latin typeface="Times New Roman" pitchFamily="18" charset="0"/>
                <a:cs typeface="Times New Roman" pitchFamily="18" charset="0"/>
              </a:rPr>
              <a:t>）</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1" name="矩形 14">
            <a:extLst>
              <a:ext uri="{FF2B5EF4-FFF2-40B4-BE49-F238E27FC236}">
                <a16:creationId xmlns:a16="http://schemas.microsoft.com/office/drawing/2014/main" id="{E13EA382-43A8-7C5E-F24F-AB837E56B860}"/>
              </a:ext>
            </a:extLst>
          </p:cNvPr>
          <p:cNvSpPr>
            <a:spLocks noChangeArrowheads="1"/>
          </p:cNvSpPr>
          <p:nvPr/>
        </p:nvSpPr>
        <p:spPr bwMode="auto">
          <a:xfrm>
            <a:off x="3009910" y="5053113"/>
            <a:ext cx="4318901" cy="33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i="1" dirty="0" err="1">
                <a:latin typeface="Times New Roman" pitchFamily="18" charset="0"/>
                <a:cs typeface="Times New Roman" pitchFamily="18" charset="0"/>
              </a:rPr>
              <a:t>RE</a:t>
            </a:r>
            <a:r>
              <a:rPr lang="en-US" altLang="zh-CN" sz="1600" i="1" baseline="-25000" dirty="0" err="1">
                <a:latin typeface="Times New Roman" pitchFamily="18" charset="0"/>
                <a:cs typeface="Times New Roman" pitchFamily="18" charset="0"/>
              </a:rPr>
              <a:t>cont</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隨機誤差（</a:t>
            </a:r>
            <a:r>
              <a:rPr lang="en-US" altLang="zh-CN" sz="1600" i="1" dirty="0">
                <a:latin typeface="Times New Roman" pitchFamily="18" charset="0"/>
                <a:cs typeface="Times New Roman" pitchFamily="18" charset="0"/>
              </a:rPr>
              <a:t>random error</a:t>
            </a:r>
            <a:r>
              <a:rPr lang="zh-CN" altLang="en-US" sz="1600" dirty="0">
                <a:latin typeface="Times New Roman" pitchFamily="18" charset="0"/>
                <a:cs typeface="Times New Roman" pitchFamily="18" charset="0"/>
              </a:rPr>
              <a:t>）</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2" name="矩形 15">
            <a:extLst>
              <a:ext uri="{FF2B5EF4-FFF2-40B4-BE49-F238E27FC236}">
                <a16:creationId xmlns:a16="http://schemas.microsoft.com/office/drawing/2014/main" id="{95ACECDF-DE2F-6528-C341-85395ABB421C}"/>
              </a:ext>
            </a:extLst>
          </p:cNvPr>
          <p:cNvSpPr>
            <a:spLocks noChangeArrowheads="1"/>
          </p:cNvSpPr>
          <p:nvPr/>
        </p:nvSpPr>
        <p:spPr bwMode="auto">
          <a:xfrm>
            <a:off x="3025674" y="5518230"/>
            <a:ext cx="4419301" cy="33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i="1" dirty="0" err="1">
                <a:latin typeface="Times New Roman" pitchFamily="18" charset="0"/>
                <a:cs typeface="Times New Roman" pitchFamily="18" charset="0"/>
              </a:rPr>
              <a:t>S</a:t>
            </a:r>
            <a:r>
              <a:rPr lang="en-US" altLang="zh-CN" sz="1600" i="1" baseline="-25000" dirty="0" err="1">
                <a:latin typeface="Times New Roman" pitchFamily="18" charset="0"/>
                <a:cs typeface="Times New Roman" pitchFamily="18" charset="0"/>
              </a:rPr>
              <a:t>meas</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檢測系統的標準差（穩定的不精密度）</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 name="标题 1">
            <a:extLst>
              <a:ext uri="{FF2B5EF4-FFF2-40B4-BE49-F238E27FC236}">
                <a16:creationId xmlns:a16="http://schemas.microsoft.com/office/drawing/2014/main" id="{EDA63F24-783A-0872-EA09-9484DFAA850B}"/>
              </a:ext>
            </a:extLst>
          </p:cNvPr>
          <p:cNvSpPr>
            <a:spLocks noGrp="1"/>
          </p:cNvSpPr>
          <p:nvPr>
            <p:ph type="title"/>
          </p:nvPr>
        </p:nvSpPr>
        <p:spPr>
          <a:xfrm>
            <a:off x="50800" y="47625"/>
            <a:ext cx="8524875"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dirty="0"/>
          </a:p>
        </p:txBody>
      </p:sp>
      <p:sp>
        <p:nvSpPr>
          <p:cNvPr id="3" name="矩形 3">
            <a:extLst>
              <a:ext uri="{FF2B5EF4-FFF2-40B4-BE49-F238E27FC236}">
                <a16:creationId xmlns:a16="http://schemas.microsoft.com/office/drawing/2014/main" id="{7B678EF8-982B-4A26-4783-C08ED360FB92}"/>
              </a:ext>
            </a:extLst>
          </p:cNvPr>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總誤差、分解及合成</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111498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73" y="847700"/>
            <a:ext cx="9413822" cy="4926387"/>
          </a:xfrm>
          <a:prstGeom prst="rect">
            <a:avLst/>
          </a:prstGeom>
        </p:spPr>
      </p:pic>
      <p:sp>
        <p:nvSpPr>
          <p:cNvPr id="30722" name="标题 1"/>
          <p:cNvSpPr>
            <a:spLocks noGrp="1"/>
          </p:cNvSpPr>
          <p:nvPr>
            <p:ph type="title"/>
          </p:nvPr>
        </p:nvSpPr>
        <p:spPr>
          <a:xfrm>
            <a:off x="95625" y="20730"/>
            <a:ext cx="6896847"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dirty="0"/>
          </a:p>
        </p:txBody>
      </p:sp>
      <p:sp>
        <p:nvSpPr>
          <p:cNvPr id="30723" name="矩形 3"/>
          <p:cNvSpPr>
            <a:spLocks noChangeArrowheads="1"/>
          </p:cNvSpPr>
          <p:nvPr/>
        </p:nvSpPr>
        <p:spPr bwMode="auto">
          <a:xfrm>
            <a:off x="117850" y="355693"/>
            <a:ext cx="6892551"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總誤差、</a:t>
            </a:r>
            <a:r>
              <a:rPr lang="zh-CN" altLang="en-US" sz="1300" dirty="0">
                <a:solidFill>
                  <a:srgbClr val="000000"/>
                </a:solidFill>
              </a:rPr>
              <a:t>分解及合成：</a:t>
            </a:r>
            <a:r>
              <a:rPr lang="en-US" altLang="zh-CN" sz="1300" dirty="0">
                <a:solidFill>
                  <a:srgbClr val="000000"/>
                </a:solidFill>
              </a:rPr>
              <a:t> </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808754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8675"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靈敏度與檢出限</a:t>
            </a:r>
            <a:r>
              <a:rPr lang="en-US" altLang="zh-TW" sz="1100" dirty="0"/>
              <a:t>(</a:t>
            </a:r>
            <a:r>
              <a:rPr lang="zh-TW" altLang="en-US" sz="1100" dirty="0"/>
              <a:t>分辨能力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CLSI-EP17-A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ISO11843</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MSA</a:t>
            </a:r>
            <a:endParaRPr lang="zh-TW"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313436" y="659270"/>
            <a:ext cx="10862856" cy="5292702"/>
            <a:chOff x="313436" y="668235"/>
            <a:chExt cx="10862856" cy="5292702"/>
          </a:xfrm>
        </p:grpSpPr>
        <p:sp>
          <p:nvSpPr>
            <p:cNvPr id="7" name="Rectangle 14"/>
            <p:cNvSpPr>
              <a:spLocks noChangeArrowheads="1"/>
            </p:cNvSpPr>
            <p:nvPr/>
          </p:nvSpPr>
          <p:spPr bwMode="auto">
            <a:xfrm>
              <a:off x="313436" y="668235"/>
              <a:ext cx="10862856"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測量</a:t>
              </a:r>
              <a:r>
                <a:rPr lang="zh-CN" altLang="en-US" sz="1100" dirty="0"/>
                <a:t>」</a:t>
              </a:r>
              <a:r>
                <a:rPr lang="zh-TW" altLang="en-US" sz="1100" dirty="0"/>
                <a:t>定義為賦值（或數）給具體事物以表示它們之間關於特定性的關係，這個定義由</a:t>
              </a:r>
              <a:r>
                <a:rPr lang="zh-TW" altLang="en-US" sz="1100" i="1" dirty="0">
                  <a:latin typeface="Times New Roman" panose="02020603050405020304" pitchFamily="18" charset="0"/>
                  <a:cs typeface="Times New Roman" panose="02020603050405020304" pitchFamily="18" charset="0"/>
                </a:rPr>
                <a:t>Ｃ．</a:t>
              </a:r>
              <a:r>
                <a:rPr lang="en-US" altLang="zh-TW" sz="1100" i="1" dirty="0" err="1">
                  <a:latin typeface="Times New Roman" panose="02020603050405020304" pitchFamily="18" charset="0"/>
                  <a:cs typeface="Times New Roman" panose="02020603050405020304" pitchFamily="18" charset="0"/>
                </a:rPr>
                <a:t>Eisenhart</a:t>
              </a:r>
              <a:r>
                <a:rPr lang="en-US" altLang="zh-TW" sz="1100" dirty="0">
                  <a:latin typeface="Times New Roman" panose="02020603050405020304" pitchFamily="18" charset="0"/>
                  <a:cs typeface="Times New Roman" panose="02020603050405020304" pitchFamily="18" charset="0"/>
                </a:rPr>
                <a:t>(1963)</a:t>
              </a:r>
              <a:r>
                <a:rPr lang="zh-TW" altLang="en-US" sz="1100" dirty="0"/>
                <a:t>首次提出</a:t>
              </a:r>
              <a:r>
                <a:rPr lang="zh-CN" altLang="en-US" sz="1100" dirty="0"/>
                <a:t>，</a:t>
              </a:r>
              <a:r>
                <a:rPr lang="zh-TW" altLang="en-US" sz="1100" dirty="0"/>
                <a:t>賦值程序定義為測量過程，而賦予的值定義為測量值</a:t>
              </a:r>
              <a:r>
                <a:rPr lang="zh-CN" altLang="en-US" sz="1100" dirty="0"/>
                <a:t>；</a:t>
              </a:r>
              <a:r>
                <a:rPr lang="zh-TW" altLang="en-US" sz="1100" dirty="0"/>
                <a:t>根據定義，一個測量過程可以看成是一個製造過程，它生產數值（資料）作為輸出</a:t>
              </a:r>
              <a:r>
                <a:rPr lang="zh-CN" altLang="en-US" sz="1100" dirty="0"/>
                <a:t>；</a:t>
              </a:r>
              <a:r>
                <a:rPr lang="zh-TW" altLang="en-US" sz="1100" dirty="0"/>
                <a:t>這樣看待測量系統的益處在於可以使用那些早已在統計程序控制領域證明了有效性的所有概念、原理和工具</a:t>
              </a:r>
              <a:r>
                <a:rPr lang="zh-CN" altLang="en-US" sz="1100" dirty="0"/>
                <a:t>：</a:t>
              </a:r>
              <a:endParaRPr lang="zh-TW" altLang="en-US" sz="1100" dirty="0"/>
            </a:p>
          </p:txBody>
        </p:sp>
        <p:sp>
          <p:nvSpPr>
            <p:cNvPr id="8" name="Rectangle 14"/>
            <p:cNvSpPr>
              <a:spLocks noChangeArrowheads="1"/>
            </p:cNvSpPr>
            <p:nvPr/>
          </p:nvSpPr>
          <p:spPr bwMode="auto">
            <a:xfrm>
              <a:off x="313436" y="1505869"/>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分辨力、可讀性、解析度</a:t>
              </a:r>
              <a:r>
                <a:rPr lang="zh-CN" altLang="en-US" sz="1100" dirty="0"/>
                <a:t>的</a:t>
              </a:r>
              <a:r>
                <a:rPr lang="zh-TW" altLang="en-US" sz="1100" dirty="0"/>
                <a:t>別名又稱最小的讀數的單位、測量解析度、刻度限度或探測度，</a:t>
              </a:r>
              <a:r>
                <a:rPr lang="zh-CN" altLang="en-US" sz="1100" dirty="0"/>
                <a:t>是</a:t>
              </a:r>
              <a:r>
                <a:rPr lang="zh-TW" altLang="en-US" sz="1100" dirty="0"/>
                <a:t>由</a:t>
              </a:r>
              <a:r>
                <a:rPr lang="zh-CN" altLang="en-US" sz="1100" dirty="0"/>
                <a:t>測量系統的</a:t>
              </a:r>
              <a:r>
                <a:rPr lang="zh-TW" altLang="en-US" sz="1100" dirty="0"/>
                <a:t>設計決定的固有特性，指測量輸出的最小刻度單位</a:t>
              </a:r>
              <a:r>
                <a:rPr lang="zh-CN" altLang="en-US" sz="1100" dirty="0"/>
                <a:t>；</a:t>
              </a:r>
              <a:endParaRPr lang="zh-TW" altLang="en-US" sz="1100" dirty="0"/>
            </a:p>
          </p:txBody>
        </p:sp>
        <p:sp>
          <p:nvSpPr>
            <p:cNvPr id="9" name="Rectangle 14"/>
            <p:cNvSpPr>
              <a:spLocks noChangeArrowheads="1"/>
            </p:cNvSpPr>
            <p:nvPr/>
          </p:nvSpPr>
          <p:spPr bwMode="auto">
            <a:xfrm>
              <a:off x="313436" y="1852118"/>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有效解析度是指對於一個特定的應用，測量系統對過程變差的靈敏性，</a:t>
              </a:r>
              <a:r>
                <a:rPr lang="zh-CN" altLang="en-US" sz="1100" dirty="0"/>
                <a:t>指</a:t>
              </a:r>
              <a:r>
                <a:rPr lang="zh-TW" altLang="en-US" sz="1100" dirty="0"/>
                <a:t>產生有用的測量輸出信號的最小輸入值，是</a:t>
              </a:r>
              <a:r>
                <a:rPr lang="zh-CN" altLang="en-US" sz="1100" dirty="0"/>
                <a:t>評價</a:t>
              </a:r>
              <a:r>
                <a:rPr lang="zh-TW" altLang="en-US" sz="1100" dirty="0"/>
                <a:t>測量系統能力之一</a:t>
              </a:r>
              <a:r>
                <a:rPr lang="zh-CN" altLang="en-US" sz="1100" dirty="0"/>
                <a:t>；</a:t>
              </a:r>
              <a:endParaRPr lang="zh-TW" altLang="en-US" sz="1100" dirty="0"/>
            </a:p>
          </p:txBody>
        </p:sp>
        <p:sp>
          <p:nvSpPr>
            <p:cNvPr id="10" name="Rectangle 14"/>
            <p:cNvSpPr>
              <a:spLocks noChangeArrowheads="1"/>
            </p:cNvSpPr>
            <p:nvPr/>
          </p:nvSpPr>
          <p:spPr bwMode="auto">
            <a:xfrm>
              <a:off x="313436" y="2214813"/>
              <a:ext cx="10862856" cy="31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靈敏度</a:t>
              </a:r>
              <a:r>
                <a:rPr lang="zh-CN" altLang="en-US" sz="1100" dirty="0"/>
                <a:t>是</a:t>
              </a:r>
              <a:r>
                <a:rPr lang="zh-TW" altLang="en-US" sz="1100" dirty="0"/>
                <a:t>指最小的輸入產生可探測出的輸出信號在測量特性變化時測量系統的回應，總是以一個測量單位報告</a:t>
              </a:r>
              <a:r>
                <a:rPr lang="zh-CN" altLang="en-US" sz="1100" dirty="0"/>
                <a:t>，有時也以「信噪比」的形式表示；</a:t>
              </a:r>
              <a:endParaRPr lang="zh-TW" altLang="en-US" sz="1100" dirty="0"/>
            </a:p>
          </p:txBody>
        </p:sp>
        <p:sp>
          <p:nvSpPr>
            <p:cNvPr id="11" name="Rectangle 14"/>
            <p:cNvSpPr>
              <a:spLocks noChangeArrowheads="1"/>
            </p:cNvSpPr>
            <p:nvPr/>
          </p:nvSpPr>
          <p:spPr bwMode="auto">
            <a:xfrm>
              <a:off x="313436" y="5614688"/>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對於實驗診斷</a:t>
              </a:r>
              <a:r>
                <a:rPr lang="zh-CN" altLang="en-US" sz="1100" dirty="0"/>
                <a:t>，</a:t>
              </a:r>
              <a:r>
                <a:rPr lang="zh-TW" altLang="en-US" sz="1100" dirty="0"/>
                <a:t>可以從兩個角度考慮，一是</a:t>
              </a:r>
              <a:r>
                <a:rPr lang="zh-CN" altLang="en-US" sz="1100" dirty="0"/>
                <a:t>從</a:t>
              </a:r>
              <a:r>
                <a:rPr lang="zh-TW" altLang="en-US" sz="1100" dirty="0"/>
                <a:t>基線背景中</a:t>
              </a:r>
              <a:r>
                <a:rPr lang="zh-CN" altLang="en-US" sz="1100" dirty="0"/>
                <a:t>區分</a:t>
              </a:r>
              <a:r>
                <a:rPr lang="zh-TW" altLang="en-US" sz="1100" dirty="0"/>
                <a:t>穩定信號的最小</a:t>
              </a:r>
              <a:r>
                <a:rPr lang="zh-CN" altLang="en-US" sz="1100" dirty="0"/>
                <a:t>分析物濃度</a:t>
              </a:r>
              <a:r>
                <a:rPr lang="zh-TW" altLang="en-US" sz="1100" dirty="0"/>
                <a:t>，二是可以穩定區分和讀出</a:t>
              </a:r>
              <a:r>
                <a:rPr lang="zh-CN" altLang="en-US" sz="1100" dirty="0"/>
                <a:t>最小</a:t>
              </a:r>
              <a:r>
                <a:rPr lang="zh-TW" altLang="en-US" sz="1100" dirty="0"/>
                <a:t>刻度參數的</a:t>
              </a:r>
              <a:r>
                <a:rPr lang="zh-CN" altLang="en-US" sz="1100" dirty="0"/>
                <a:t>分析物濃度的</a:t>
              </a:r>
              <a:r>
                <a:rPr lang="zh-TW" altLang="en-US" sz="1100" dirty="0"/>
                <a:t>最小變化間隔</a:t>
              </a:r>
              <a:r>
                <a:rPr lang="zh-CN" altLang="en-US" sz="1100" dirty="0"/>
                <a:t>；</a:t>
              </a:r>
              <a:endParaRPr lang="zh-TW" altLang="en-US" sz="1100" dirty="0"/>
            </a:p>
          </p:txBody>
        </p:sp>
        <p:sp>
          <p:nvSpPr>
            <p:cNvPr id="12" name="Rectangle 14"/>
            <p:cNvSpPr>
              <a:spLocks noChangeArrowheads="1"/>
            </p:cNvSpPr>
            <p:nvPr/>
          </p:nvSpPr>
          <p:spPr bwMode="auto">
            <a:xfrm>
              <a:off x="313436" y="2561062"/>
              <a:ext cx="10862856"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有一些基本特性用於定義所謂</a:t>
              </a:r>
              <a:r>
                <a:rPr lang="zh-CN" altLang="en-US" sz="1100" dirty="0"/>
                <a:t>「</a:t>
              </a:r>
              <a:r>
                <a:rPr lang="zh-TW" altLang="en-US" sz="1100" dirty="0"/>
                <a:t>好的</a:t>
              </a:r>
              <a:r>
                <a:rPr lang="zh-CN" altLang="en-US" sz="1100" dirty="0"/>
                <a:t>」</a:t>
              </a:r>
              <a:r>
                <a:rPr lang="zh-TW" altLang="en-US" sz="1100" dirty="0"/>
                <a:t>測量系統，比如：</a:t>
              </a:r>
              <a:r>
                <a:rPr lang="en-US" altLang="zh-TW" sz="1100" dirty="0"/>
                <a:t>1)</a:t>
              </a:r>
              <a:r>
                <a:rPr lang="zh-TW" altLang="en-US" sz="1100" dirty="0"/>
                <a:t>足夠的</a:t>
              </a:r>
              <a:r>
                <a:rPr lang="zh-CN" altLang="en-US" sz="1100" dirty="0"/>
                <a:t>分辨率</a:t>
              </a:r>
              <a:r>
                <a:rPr lang="zh-TW" altLang="en-US" sz="1100" dirty="0"/>
                <a:t>和靈敏度，相對於過程變差質量規範控制限，測量的增量應該很小，通常所知的十進位或</a:t>
              </a:r>
              <a:r>
                <a:rPr lang="en-US" altLang="zh-TW" sz="1100" dirty="0"/>
                <a:t>10~1</a:t>
              </a:r>
              <a:r>
                <a:rPr lang="zh-TW" altLang="en-US" sz="1100" dirty="0"/>
                <a:t>法則，表明儀器的解析度應把公差（過程變差）分為十份或更多，這個規則是選擇量具期望的實際最低起點，</a:t>
              </a:r>
              <a:r>
                <a:rPr lang="en-US" altLang="zh-TW" sz="1100" dirty="0"/>
                <a:t>10</a:t>
              </a:r>
              <a:r>
                <a:rPr lang="zh-TW" altLang="en-US" sz="1100" dirty="0"/>
                <a:t>比</a:t>
              </a:r>
              <a:r>
                <a:rPr lang="en-US" altLang="zh-TW" sz="1100" dirty="0"/>
                <a:t>1</a:t>
              </a:r>
              <a:r>
                <a:rPr lang="zh-CN" altLang="en-US" sz="1100" dirty="0"/>
                <a:t>的</a:t>
              </a:r>
              <a:r>
                <a:rPr lang="zh-TW" altLang="en-US" sz="1100" dirty="0"/>
                <a:t>規則有時也被解釋為測量設備能夠分辨至少十分之一的過程變差；</a:t>
              </a:r>
              <a:r>
                <a:rPr lang="en-US" altLang="zh-TW" sz="1100" dirty="0"/>
                <a:t>2)</a:t>
              </a:r>
              <a:r>
                <a:rPr lang="zh-TW" altLang="en-US" sz="1100" dirty="0"/>
                <a:t>測量系統應該是統計受控的，這意味著在可重複條件下，測量系統的變差只能是由於普通原因而不是特殊原因造成，這稱為統計的穩定性</a:t>
              </a:r>
              <a:r>
                <a:rPr lang="zh-CN" altLang="en-US" sz="1100" dirty="0"/>
                <a:t>；</a:t>
              </a:r>
              <a:endParaRPr lang="zh-TW" altLang="en-US" sz="1100" dirty="0"/>
            </a:p>
          </p:txBody>
        </p:sp>
        <p:sp>
          <p:nvSpPr>
            <p:cNvPr id="13" name="Rectangle 14"/>
            <p:cNvSpPr>
              <a:spLocks noChangeArrowheads="1"/>
            </p:cNvSpPr>
            <p:nvPr/>
          </p:nvSpPr>
          <p:spPr bwMode="auto">
            <a:xfrm>
              <a:off x="313436" y="3398696"/>
              <a:ext cx="108628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對於</a:t>
              </a:r>
              <a:r>
                <a:rPr lang="zh-CN" altLang="en-US" sz="1100" dirty="0"/>
                <a:t>過程控制</a:t>
              </a:r>
              <a:r>
                <a:rPr lang="zh-TW" altLang="en-US" sz="1100" dirty="0"/>
                <a:t>，測量系統的有效分辨率與製造過程變差相比要小，通常</a:t>
              </a:r>
              <a:r>
                <a:rPr lang="zh-CN" altLang="en-US" sz="1100" dirty="0"/>
                <a:t>應</a:t>
              </a:r>
              <a:r>
                <a:rPr lang="zh-TW" altLang="en-US" sz="1100" dirty="0"/>
                <a:t>達到</a:t>
              </a:r>
              <a:r>
                <a:rPr lang="en-US" altLang="zh-TW" sz="1100" dirty="0">
                  <a:latin typeface="Times New Roman" panose="02020603050405020304" pitchFamily="18" charset="0"/>
                  <a:cs typeface="Times New Roman" panose="02020603050405020304" pitchFamily="18" charset="0"/>
                </a:rPr>
                <a:t>6σ</a:t>
              </a:r>
              <a:r>
                <a:rPr lang="zh-TW" altLang="en-US" sz="1100" dirty="0"/>
                <a:t>的過程能力，如果測量系統缺乏分辨力</a:t>
              </a:r>
              <a:r>
                <a:rPr lang="en-US" altLang="zh-TW" sz="1100" dirty="0"/>
                <a:t>(</a:t>
              </a:r>
              <a:r>
                <a:rPr lang="zh-TW" altLang="en-US" sz="1100" dirty="0"/>
                <a:t>靈敏度或有效分辨率</a:t>
              </a:r>
              <a:r>
                <a:rPr lang="en-US" altLang="zh-TW" sz="1100" dirty="0"/>
                <a:t>)</a:t>
              </a:r>
              <a:r>
                <a:rPr lang="zh-TW" altLang="en-US" sz="1100" dirty="0"/>
                <a:t>，測量系統將不能識別過程分佈中所有獨立的或不同的被測特性，被測特性將測量值劃分為不同的數據組，在同樣的數據組裡的測量結果將退化成同樣的被測特性值，</a:t>
              </a:r>
              <a:r>
                <a:rPr lang="zh-CN" altLang="en-US" sz="1100" dirty="0"/>
                <a:t>這樣的話</a:t>
              </a:r>
              <a:r>
                <a:rPr lang="zh-TW" altLang="en-US" sz="1100" dirty="0"/>
                <a:t>連續</a:t>
              </a:r>
              <a:r>
                <a:rPr lang="zh-CN" altLang="en-US" sz="1100" dirty="0"/>
                <a:t>的結果</a:t>
              </a:r>
              <a:r>
                <a:rPr lang="zh-TW" altLang="en-US" sz="1100" dirty="0"/>
                <a:t>就容易退化成分組，</a:t>
              </a:r>
              <a:r>
                <a:rPr lang="zh-CN" altLang="en-US" sz="1100" dirty="0"/>
                <a:t>使</a:t>
              </a:r>
              <a:r>
                <a:rPr lang="zh-TW" altLang="en-US" sz="1100" dirty="0"/>
                <a:t>結果分佈發生明顯差異，如果該分辨力不能探測過程變差其用於分析過程是不可接受的</a:t>
              </a:r>
              <a:r>
                <a:rPr lang="zh-CN" altLang="en-US" sz="1100" dirty="0"/>
                <a:t>，</a:t>
              </a:r>
              <a:r>
                <a:rPr lang="zh-TW" altLang="en-US" sz="1100" dirty="0"/>
                <a:t>並且如果它不能探測特殊原因的變差則</a:t>
              </a:r>
              <a:r>
                <a:rPr lang="zh-CN" altLang="en-US" sz="1100" dirty="0"/>
                <a:t>也</a:t>
              </a:r>
              <a:r>
                <a:rPr lang="zh-TW" altLang="en-US" sz="1100" dirty="0"/>
                <a:t>不能用於</a:t>
              </a:r>
              <a:r>
                <a:rPr lang="zh-CN" altLang="en-US" sz="1100" dirty="0"/>
                <a:t>過程</a:t>
              </a:r>
              <a:r>
                <a:rPr lang="zh-TW" altLang="en-US" sz="1100" dirty="0"/>
                <a:t>控制</a:t>
              </a:r>
              <a:r>
                <a:rPr lang="zh-CN" altLang="en-US" sz="1100" dirty="0"/>
                <a:t>，</a:t>
              </a:r>
              <a:r>
                <a:rPr lang="zh-TW" altLang="en-US" sz="1100" dirty="0"/>
                <a:t>對於識別過程變差或量化單個特性值而言，這個系統就不再是一個「好的」的</a:t>
              </a:r>
              <a:r>
                <a:rPr lang="zh-CN" altLang="en-US" sz="1100" dirty="0"/>
                <a:t>測量</a:t>
              </a:r>
              <a:r>
                <a:rPr lang="zh-TW" altLang="en-US" sz="1100" dirty="0"/>
                <a:t>系統</a:t>
              </a:r>
              <a:r>
                <a:rPr lang="zh-CN" altLang="en-US" sz="1100" dirty="0"/>
                <a:t>；</a:t>
              </a:r>
              <a:endParaRPr lang="zh-TW" altLang="en-US" sz="1100" dirty="0"/>
            </a:p>
          </p:txBody>
        </p:sp>
        <p:sp>
          <p:nvSpPr>
            <p:cNvPr id="14" name="Rectangle 14"/>
            <p:cNvSpPr>
              <a:spLocks noChangeArrowheads="1"/>
            </p:cNvSpPr>
            <p:nvPr/>
          </p:nvSpPr>
          <p:spPr bwMode="auto">
            <a:xfrm>
              <a:off x="313436" y="4506692"/>
              <a:ext cx="108628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latin typeface="Times New Roman" panose="02020603050405020304" pitchFamily="18" charset="0"/>
                  <a:cs typeface="Times New Roman" panose="02020603050405020304" pitchFamily="18" charset="0"/>
                </a:rPr>
                <a:t>       過程分佈的分組數量</a:t>
              </a:r>
              <a:r>
                <a:rPr lang="en-US" altLang="zh-TW" sz="1100" dirty="0">
                  <a:latin typeface="Times New Roman" panose="02020603050405020304" pitchFamily="18" charset="0"/>
                  <a:cs typeface="Times New Roman" panose="02020603050405020304" pitchFamily="18" charset="0"/>
                </a:rPr>
                <a:t>(</a:t>
              </a:r>
              <a:r>
                <a:rPr lang="en-US" altLang="zh-TW" sz="1100" i="1" dirty="0" err="1">
                  <a:latin typeface="Times New Roman" panose="02020603050405020304" pitchFamily="18" charset="0"/>
                  <a:cs typeface="Times New Roman" panose="02020603050405020304" pitchFamily="18" charset="0"/>
                </a:rPr>
                <a:t>ndc</a:t>
              </a:r>
              <a:r>
                <a:rPr lang="en-US" altLang="zh-TW"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對控制和分析活動</a:t>
              </a:r>
              <a:r>
                <a:rPr lang="zh-CN" altLang="en-US" sz="1100" dirty="0">
                  <a:latin typeface="Times New Roman" panose="02020603050405020304" pitchFamily="18" charset="0"/>
                  <a:cs typeface="Times New Roman" panose="02020603050405020304" pitchFamily="18" charset="0"/>
                </a:rPr>
                <a:t>有</a:t>
              </a:r>
              <a:r>
                <a:rPr lang="zh-TW" altLang="en-US" sz="1100" dirty="0">
                  <a:latin typeface="Times New Roman" panose="02020603050405020304" pitchFamily="18" charset="0"/>
                  <a:cs typeface="Times New Roman" panose="02020603050405020304" pitchFamily="18" charset="0"/>
                </a:rPr>
                <a:t>重要影響，</a:t>
              </a:r>
              <a:r>
                <a:rPr lang="zh-CN" altLang="en-US" sz="1100" dirty="0">
                  <a:latin typeface="Times New Roman" panose="02020603050405020304" pitchFamily="18" charset="0"/>
                  <a:cs typeface="Times New Roman" panose="02020603050405020304" pitchFamily="18" charset="0"/>
                </a:rPr>
                <a:t>對於</a:t>
              </a:r>
              <a:r>
                <a:rPr lang="zh-TW" altLang="en-US" sz="1100" dirty="0">
                  <a:latin typeface="Times New Roman" panose="02020603050405020304" pitchFamily="18" charset="0"/>
                  <a:cs typeface="Times New Roman" panose="02020603050405020304" pitchFamily="18" charset="0"/>
                </a:rPr>
                <a:t>計量控制圖</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通常要求至少能夠達到</a:t>
              </a:r>
              <a:r>
                <a:rPr lang="en-US" altLang="zh-TW" sz="1100" dirty="0">
                  <a:latin typeface="Times New Roman" panose="02020603050405020304" pitchFamily="18" charset="0"/>
                  <a:cs typeface="Times New Roman" panose="02020603050405020304" pitchFamily="18" charset="0"/>
                </a:rPr>
                <a:t>5</a:t>
              </a:r>
              <a:r>
                <a:rPr lang="zh-TW" altLang="en-US" sz="1100" dirty="0">
                  <a:latin typeface="Times New Roman" panose="02020603050405020304" pitchFamily="18" charset="0"/>
                  <a:cs typeface="Times New Roman" panose="02020603050405020304" pitchFamily="18" charset="0"/>
                </a:rPr>
                <a:t>個或更多的資料分組</a:t>
              </a:r>
              <a:r>
                <a:rPr lang="zh-CN" altLang="en-US" sz="1100" dirty="0">
                  <a:latin typeface="Times New Roman" panose="02020603050405020304" pitchFamily="18" charset="0"/>
                  <a:cs typeface="Times New Roman" panose="02020603050405020304" pitchFamily="18" charset="0"/>
                </a:rPr>
                <a:t>；通常測量系統</a:t>
              </a:r>
              <a:r>
                <a:rPr lang="zh-TW" altLang="en-US" sz="1100" dirty="0">
                  <a:latin typeface="Times New Roman" panose="02020603050405020304" pitchFamily="18" charset="0"/>
                  <a:cs typeface="Times New Roman" panose="02020603050405020304" pitchFamily="18" charset="0"/>
                </a:rPr>
                <a:t>分辨力不足的情況可以通過</a:t>
              </a:r>
              <a:r>
                <a:rPr lang="en-US" altLang="zh-TW" sz="1100" dirty="0">
                  <a:latin typeface="Times New Roman" panose="02020603050405020304" pitchFamily="18" charset="0"/>
                  <a:cs typeface="Times New Roman" panose="02020603050405020304" pitchFamily="18" charset="0"/>
                </a:rPr>
                <a:t>SPC</a:t>
              </a:r>
              <a:r>
                <a:rPr lang="zh-CN" altLang="en-US" sz="1100" dirty="0">
                  <a:latin typeface="Times New Roman" panose="02020603050405020304" pitchFamily="18" charset="0"/>
                  <a:cs typeface="Times New Roman" panose="02020603050405020304" pitchFamily="18" charset="0"/>
                </a:rPr>
                <a:t>均值和</a:t>
              </a:r>
              <a:r>
                <a:rPr lang="zh-TW" altLang="en-US" sz="1100" dirty="0">
                  <a:latin typeface="Times New Roman" panose="02020603050405020304" pitchFamily="18" charset="0"/>
                  <a:cs typeface="Times New Roman" panose="02020603050405020304" pitchFamily="18" charset="0"/>
                </a:rPr>
                <a:t>過程變差極差圖很好地顯示出來，特別是當極差圖顯示可能只有一個</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二個或三個極差值在控制限內時，這種測量</a:t>
              </a:r>
              <a:r>
                <a:rPr lang="zh-CN" altLang="en-US" sz="1100" dirty="0">
                  <a:latin typeface="Times New Roman" panose="02020603050405020304" pitchFamily="18" charset="0"/>
                  <a:cs typeface="Times New Roman" panose="02020603050405020304" pitchFamily="18" charset="0"/>
                </a:rPr>
                <a:t>可能</a:t>
              </a:r>
              <a:r>
                <a:rPr lang="zh-TW" altLang="en-US" sz="1100" dirty="0">
                  <a:latin typeface="Times New Roman" panose="02020603050405020304" pitchFamily="18" charset="0"/>
                  <a:cs typeface="Times New Roman" panose="02020603050405020304" pitchFamily="18" charset="0"/>
                </a:rPr>
                <a:t>就是在分辨力不足時進行的，同樣</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如果極差圖顯示出可能四個極差值在控制限內，並</a:t>
              </a:r>
              <a:r>
                <a:rPr lang="zh-CN" altLang="en-US" sz="1100" dirty="0">
                  <a:latin typeface="Times New Roman" panose="02020603050405020304" pitchFamily="18" charset="0"/>
                  <a:cs typeface="Times New Roman" panose="02020603050405020304" pitchFamily="18" charset="0"/>
                </a:rPr>
                <a:t>有</a:t>
              </a:r>
              <a:r>
                <a:rPr lang="zh-TW" altLang="en-US" sz="1100" dirty="0">
                  <a:latin typeface="Times New Roman" panose="02020603050405020304" pitchFamily="18" charset="0"/>
                  <a:cs typeface="Times New Roman" panose="02020603050405020304" pitchFamily="18" charset="0"/>
                </a:rPr>
                <a:t>超過四分之一的極差值為零，那麼，</a:t>
              </a:r>
              <a:r>
                <a:rPr lang="zh-CN" altLang="en-US" sz="1100" dirty="0">
                  <a:latin typeface="Times New Roman" panose="02020603050405020304" pitchFamily="18" charset="0"/>
                  <a:cs typeface="Times New Roman" panose="02020603050405020304" pitchFamily="18" charset="0"/>
                </a:rPr>
                <a:t>這個</a:t>
              </a:r>
              <a:r>
                <a:rPr lang="zh-TW" altLang="en-US" sz="1100" dirty="0">
                  <a:latin typeface="Times New Roman" panose="02020603050405020304" pitchFamily="18" charset="0"/>
                  <a:cs typeface="Times New Roman" panose="02020603050405020304" pitchFamily="18" charset="0"/>
                </a:rPr>
                <a:t>測量</a:t>
              </a:r>
              <a:r>
                <a:rPr lang="zh-CN" altLang="en-US" sz="1100" dirty="0">
                  <a:latin typeface="Times New Roman" panose="02020603050405020304" pitchFamily="18" charset="0"/>
                  <a:cs typeface="Times New Roman" panose="02020603050405020304" pitchFamily="18" charset="0"/>
                </a:rPr>
                <a:t>也有可能</a:t>
              </a:r>
              <a:r>
                <a:rPr lang="zh-TW" altLang="en-US" sz="1100" dirty="0">
                  <a:latin typeface="Times New Roman" panose="02020603050405020304" pitchFamily="18" charset="0"/>
                  <a:cs typeface="Times New Roman" panose="02020603050405020304" pitchFamily="18" charset="0"/>
                </a:rPr>
                <a:t>是在分辨力不足時進行的</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因此為了得到足夠的分辨力，</a:t>
              </a:r>
              <a:r>
                <a:rPr lang="zh-CN" altLang="en-US" sz="1100" dirty="0">
                  <a:latin typeface="Times New Roman" panose="02020603050405020304" pitchFamily="18" charset="0"/>
                  <a:cs typeface="Times New Roman" panose="02020603050405020304" pitchFamily="18" charset="0"/>
                </a:rPr>
                <a:t>通常</a:t>
              </a:r>
              <a:r>
                <a:rPr lang="zh-TW" altLang="en-US" sz="1100" dirty="0">
                  <a:latin typeface="Times New Roman" panose="02020603050405020304" pitchFamily="18" charset="0"/>
                  <a:cs typeface="Times New Roman" panose="02020603050405020304" pitchFamily="18" charset="0"/>
                </a:rPr>
                <a:t>推薦有效</a:t>
              </a:r>
              <a:r>
                <a:rPr lang="zh-CN" altLang="en-US" sz="1100" dirty="0">
                  <a:latin typeface="Times New Roman" panose="02020603050405020304" pitchFamily="18" charset="0"/>
                  <a:cs typeface="Times New Roman" panose="02020603050405020304" pitchFamily="18" charset="0"/>
                </a:rPr>
                <a:t>分辨率</a:t>
              </a:r>
              <a:r>
                <a:rPr lang="zh-TW" altLang="en-US" sz="1100" dirty="0">
                  <a:latin typeface="Times New Roman" panose="02020603050405020304" pitchFamily="18" charset="0"/>
                  <a:cs typeface="Times New Roman" panose="02020603050405020304" pitchFamily="18" charset="0"/>
                </a:rPr>
                <a:t>應為全過程</a:t>
              </a:r>
              <a:r>
                <a:rPr lang="en-US" altLang="zh-TW" sz="1100" dirty="0">
                  <a:latin typeface="Times New Roman" panose="02020603050405020304" pitchFamily="18" charset="0"/>
                  <a:cs typeface="Times New Roman" panose="02020603050405020304" pitchFamily="18" charset="0"/>
                </a:rPr>
                <a:t>6σ</a:t>
              </a:r>
              <a:r>
                <a:rPr lang="zh-TW" altLang="en-US" sz="1100" dirty="0">
                  <a:latin typeface="Times New Roman" panose="02020603050405020304" pitchFamily="18" charset="0"/>
                  <a:cs typeface="Times New Roman" panose="02020603050405020304" pitchFamily="18" charset="0"/>
                </a:rPr>
                <a:t>標準差的十分之一，而不是傳統規則</a:t>
              </a:r>
              <a:r>
                <a:rPr lang="zh-CN" altLang="en-US" sz="1100" dirty="0">
                  <a:latin typeface="Times New Roman" panose="02020603050405020304" pitchFamily="18" charset="0"/>
                  <a:cs typeface="Times New Roman" panose="02020603050405020304" pitchFamily="18" charset="0"/>
                </a:rPr>
                <a:t>的</a:t>
              </a:r>
              <a:r>
                <a:rPr lang="zh-TW" altLang="en-US" sz="1100" dirty="0">
                  <a:latin typeface="Times New Roman" panose="02020603050405020304" pitchFamily="18" charset="0"/>
                  <a:cs typeface="Times New Roman" panose="02020603050405020304" pitchFamily="18" charset="0"/>
                </a:rPr>
                <a:t>可視</a:t>
              </a:r>
              <a:r>
                <a:rPr lang="zh-CN" altLang="en-US" sz="1100" dirty="0">
                  <a:latin typeface="Times New Roman" panose="02020603050405020304" pitchFamily="18" charset="0"/>
                  <a:cs typeface="Times New Roman" panose="02020603050405020304" pitchFamily="18" charset="0"/>
                </a:rPr>
                <a:t>分辨率</a:t>
              </a:r>
              <a:r>
                <a:rPr lang="zh-TW" altLang="en-US" sz="1100" dirty="0">
                  <a:latin typeface="Times New Roman" panose="02020603050405020304" pitchFamily="18" charset="0"/>
                  <a:cs typeface="Times New Roman" panose="02020603050405020304" pitchFamily="18" charset="0"/>
                </a:rPr>
                <a:t>最大為公差寬度的十分之一</a:t>
              </a:r>
              <a:r>
                <a:rPr lang="zh-CN" altLang="en-US" sz="1100" dirty="0">
                  <a:latin typeface="Times New Roman" panose="02020603050405020304" pitchFamily="18" charset="0"/>
                  <a:cs typeface="Times New Roman" panose="02020603050405020304" pitchFamily="18" charset="0"/>
                </a:rPr>
                <a:t>；</a:t>
              </a:r>
              <a:endParaRPr lang="zh-TW" altLang="en-US" sz="1100"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8675"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靈敏度與檢出限</a:t>
            </a:r>
            <a:r>
              <a:rPr lang="en-US" altLang="zh-TW" sz="1100" dirty="0"/>
              <a:t>(</a:t>
            </a:r>
            <a:r>
              <a:rPr lang="zh-TW" altLang="en-US" sz="1100" dirty="0"/>
              <a:t>分辨能力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CLSI-EP17-A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ISO11843</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MSA</a:t>
            </a:r>
            <a:endParaRPr lang="zh-TW" altLang="en-US" sz="1300" dirty="0">
              <a:solidFill>
                <a:srgbClr val="000000"/>
              </a:solidFill>
              <a:latin typeface="Times New Roman" pitchFamily="18" charset="0"/>
              <a:cs typeface="Times New Roman" pitchFamily="18" charset="0"/>
            </a:endParaRPr>
          </a:p>
        </p:txBody>
      </p:sp>
      <p:grpSp>
        <p:nvGrpSpPr>
          <p:cNvPr id="23" name="组合 22"/>
          <p:cNvGrpSpPr/>
          <p:nvPr/>
        </p:nvGrpSpPr>
        <p:grpSpPr>
          <a:xfrm>
            <a:off x="313436" y="713818"/>
            <a:ext cx="10862856" cy="5147337"/>
            <a:chOff x="313436" y="713818"/>
            <a:chExt cx="10862856" cy="5147337"/>
          </a:xfrm>
        </p:grpSpPr>
        <p:sp>
          <p:nvSpPr>
            <p:cNvPr id="11" name="Rectangle 14"/>
            <p:cNvSpPr>
              <a:spLocks noChangeArrowheads="1"/>
            </p:cNvSpPr>
            <p:nvPr/>
          </p:nvSpPr>
          <p:spPr bwMode="auto">
            <a:xfrm>
              <a:off x="313436" y="713818"/>
              <a:ext cx="10862856"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a:t>
              </a:r>
              <a:r>
                <a:rPr lang="zh-CN" altLang="en-US" sz="1100" dirty="0"/>
                <a:t>實驗診斷中檢測系統的靈敏度會對結果變異產生影響，結果變異增大會導致報告結果的參考變化值</a:t>
              </a:r>
              <a:r>
                <a:rPr lang="en-US" altLang="zh-CN" sz="1100" dirty="0">
                  <a:latin typeface="Times New Roman" panose="02020603050405020304" pitchFamily="18" charset="0"/>
                  <a:cs typeface="Times New Roman" panose="02020603050405020304" pitchFamily="18" charset="0"/>
                </a:rPr>
                <a:t>(</a:t>
              </a:r>
              <a:r>
                <a:rPr lang="en-US" altLang="zh-CN" sz="1100" i="1" dirty="0">
                  <a:latin typeface="Times New Roman" panose="02020603050405020304" pitchFamily="18" charset="0"/>
                  <a:cs typeface="Times New Roman" panose="02020603050405020304" pitchFamily="18" charset="0"/>
                </a:rPr>
                <a:t>RCV</a:t>
              </a:r>
              <a:r>
                <a:rPr lang="en-US" altLang="zh-CN" sz="1100" dirty="0">
                  <a:latin typeface="Times New Roman" panose="02020603050405020304" pitchFamily="18" charset="0"/>
                  <a:cs typeface="Times New Roman" panose="02020603050405020304" pitchFamily="18" charset="0"/>
                </a:rPr>
                <a:t>)</a:t>
              </a:r>
              <a:r>
                <a:rPr lang="zh-CN" altLang="en-US" sz="1100" dirty="0"/>
                <a:t>增大，從而影響臨床監測中的使用效果，實驗診斷中有幾個限值比較重要，直接決定了檢測系統的報告範圍，其中主要包括：空白限、定性限、定量限、線性上限和可報告範圍上限等，其中線性上限和可報告範圍上限大多考慮的是偏倚所帶入的不確定度並已於前述有過討論，如下主要討論低端比較重要的三個限值即：空白限、定性限和定量限；</a:t>
              </a:r>
              <a:endParaRPr lang="zh-TW" altLang="en-US" sz="1100" dirty="0"/>
            </a:p>
          </p:txBody>
        </p:sp>
        <p:grpSp>
          <p:nvGrpSpPr>
            <p:cNvPr id="21" name="组合 20"/>
            <p:cNvGrpSpPr/>
            <p:nvPr/>
          </p:nvGrpSpPr>
          <p:grpSpPr>
            <a:xfrm>
              <a:off x="948437" y="1486821"/>
              <a:ext cx="9680792" cy="4374334"/>
              <a:chOff x="948437" y="1576761"/>
              <a:chExt cx="9680792" cy="4374334"/>
            </a:xfrm>
          </p:grpSpPr>
          <p:pic>
            <p:nvPicPr>
              <p:cNvPr id="8" name="图片 7"/>
              <p:cNvPicPr>
                <a:picLocks noChangeAspect="1"/>
              </p:cNvPicPr>
              <p:nvPr/>
            </p:nvPicPr>
            <p:blipFill>
              <a:blip r:embed="rId3"/>
              <a:stretch>
                <a:fillRect/>
              </a:stretch>
            </p:blipFill>
            <p:spPr>
              <a:xfrm>
                <a:off x="948437" y="1576761"/>
                <a:ext cx="9680792" cy="4374334"/>
              </a:xfrm>
              <a:prstGeom prst="rect">
                <a:avLst/>
              </a:prstGeom>
            </p:spPr>
          </p:pic>
          <p:grpSp>
            <p:nvGrpSpPr>
              <p:cNvPr id="3" name="组合 2"/>
              <p:cNvGrpSpPr/>
              <p:nvPr/>
            </p:nvGrpSpPr>
            <p:grpSpPr>
              <a:xfrm>
                <a:off x="3369041" y="4852130"/>
                <a:ext cx="6491990" cy="941267"/>
                <a:chOff x="3369041" y="4912090"/>
                <a:chExt cx="6491990" cy="941267"/>
              </a:xfrm>
            </p:grpSpPr>
            <p:sp>
              <p:nvSpPr>
                <p:cNvPr id="9" name="左大括号 8"/>
                <p:cNvSpPr/>
                <p:nvPr/>
              </p:nvSpPr>
              <p:spPr>
                <a:xfrm rot="16200000">
                  <a:off x="3683367" y="5178788"/>
                  <a:ext cx="123825" cy="7524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3502390" y="5674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未檢出</a:t>
                  </a:r>
                </a:p>
              </p:txBody>
            </p:sp>
            <p:sp>
              <p:nvSpPr>
                <p:cNvPr id="14" name="左大括号 13"/>
                <p:cNvSpPr/>
                <p:nvPr/>
              </p:nvSpPr>
              <p:spPr>
                <a:xfrm rot="16200000">
                  <a:off x="5298481" y="4373297"/>
                  <a:ext cx="123826" cy="23634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4701134" y="5674090"/>
                  <a:ext cx="1304925"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檢出，但結果不確定度高</a:t>
                  </a:r>
                </a:p>
              </p:txBody>
            </p:sp>
            <p:sp>
              <p:nvSpPr>
                <p:cNvPr id="16" name="矩形 15"/>
                <p:cNvSpPr/>
                <p:nvPr/>
              </p:nvSpPr>
              <p:spPr>
                <a:xfrm>
                  <a:off x="7595054" y="5674090"/>
                  <a:ext cx="1304925"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檢出，并可準確報告結果</a:t>
                  </a:r>
                </a:p>
              </p:txBody>
            </p:sp>
            <p:sp>
              <p:nvSpPr>
                <p:cNvPr id="17" name="左大括号 16"/>
                <p:cNvSpPr/>
                <p:nvPr/>
              </p:nvSpPr>
              <p:spPr>
                <a:xfrm rot="16200000">
                  <a:off x="8194800" y="3950707"/>
                  <a:ext cx="123825" cy="32086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3896490" y="4912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空白限</a:t>
                  </a:r>
                </a:p>
              </p:txBody>
            </p:sp>
            <p:sp>
              <p:nvSpPr>
                <p:cNvPr id="19" name="矩形 18"/>
                <p:cNvSpPr/>
                <p:nvPr/>
              </p:nvSpPr>
              <p:spPr>
                <a:xfrm>
                  <a:off x="4706115" y="4912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定性限</a:t>
                  </a:r>
                </a:p>
              </p:txBody>
            </p:sp>
            <p:sp>
              <p:nvSpPr>
                <p:cNvPr id="20" name="矩形 19"/>
                <p:cNvSpPr/>
                <p:nvPr/>
              </p:nvSpPr>
              <p:spPr>
                <a:xfrm>
                  <a:off x="6350994" y="4912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定量限</a:t>
                  </a:r>
                </a:p>
              </p:txBody>
            </p:sp>
          </p:grpSp>
        </p:grpSp>
      </p:grpSp>
    </p:spTree>
    <p:extLst>
      <p:ext uri="{BB962C8B-B14F-4D97-AF65-F5344CB8AC3E}">
        <p14:creationId xmlns:p14="http://schemas.microsoft.com/office/powerpoint/2010/main" val="1507459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8675"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靈敏度與檢出限</a:t>
            </a:r>
            <a:r>
              <a:rPr lang="en-US" altLang="zh-TW" sz="1100" dirty="0"/>
              <a:t>(</a:t>
            </a:r>
            <a:r>
              <a:rPr lang="zh-TW" altLang="en-US" sz="1100" dirty="0"/>
              <a:t>分辨能力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CLSI-EP17-A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ISO11843</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MSA</a:t>
            </a:r>
            <a:endParaRPr lang="zh-TW" altLang="en-US" sz="1300" dirty="0">
              <a:solidFill>
                <a:srgbClr val="000000"/>
              </a:solidFill>
              <a:latin typeface="Times New Roman" pitchFamily="18" charset="0"/>
              <a:cs typeface="Times New Roman" pitchFamily="18" charset="0"/>
            </a:endParaRPr>
          </a:p>
        </p:txBody>
      </p:sp>
      <p:grpSp>
        <p:nvGrpSpPr>
          <p:cNvPr id="6" name="组合 5"/>
          <p:cNvGrpSpPr/>
          <p:nvPr/>
        </p:nvGrpSpPr>
        <p:grpSpPr>
          <a:xfrm>
            <a:off x="1091825" y="761539"/>
            <a:ext cx="9594372" cy="5057703"/>
            <a:chOff x="802539" y="770504"/>
            <a:chExt cx="9594372" cy="5057703"/>
          </a:xfrm>
        </p:grpSpPr>
        <p:sp>
          <p:nvSpPr>
            <p:cNvPr id="11" name="Rectangle 14"/>
            <p:cNvSpPr>
              <a:spLocks noChangeArrowheads="1"/>
            </p:cNvSpPr>
            <p:nvPr/>
          </p:nvSpPr>
          <p:spPr bwMode="auto">
            <a:xfrm>
              <a:off x="802539" y="770504"/>
              <a:ext cx="959437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假設：一個濃度約 </a:t>
              </a:r>
              <a:r>
                <a:rPr lang="en-US" altLang="zh-CN" sz="1100" dirty="0">
                  <a:latin typeface="Times New Roman" pitchFamily="18" charset="0"/>
                  <a:cs typeface="Times New Roman" pitchFamily="18" charset="0"/>
                </a:rPr>
                <a:t>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 </a:t>
              </a:r>
              <a:r>
                <a:rPr lang="zh-CN" altLang="en-US" sz="1100" dirty="0">
                  <a:latin typeface="Times New Roman" pitchFamily="18" charset="0"/>
                  <a:cs typeface="Times New Roman" pitchFamily="18" charset="0"/>
                </a:rPr>
                <a:t>左右的</a:t>
              </a:r>
              <a:r>
                <a:rPr lang="zh-CN" altLang="en-US" sz="1100" dirty="0"/>
                <a:t>促甲狀腺激素</a:t>
              </a:r>
              <a:r>
                <a:rPr lang="en-US" altLang="zh-CN" sz="1000" dirty="0"/>
                <a:t>(</a:t>
              </a:r>
              <a:r>
                <a:rPr lang="en-US" altLang="zh-CN" sz="1000" i="1" dirty="0">
                  <a:latin typeface="Times New Roman" pitchFamily="18" charset="0"/>
                  <a:cs typeface="Times New Roman" pitchFamily="18" charset="0"/>
                </a:rPr>
                <a:t>TSH</a:t>
              </a:r>
              <a:r>
                <a:rPr lang="en-US" altLang="zh-CN" sz="1000" dirty="0"/>
                <a:t>)</a:t>
              </a:r>
              <a:r>
                <a:rPr lang="zh-CN" altLang="en-US" sz="1100" dirty="0"/>
                <a:t>的樣本，如果檢測系統的分析靈敏度分別約：</a:t>
              </a:r>
              <a:r>
                <a:rPr lang="en-US" altLang="zh-CN" sz="1100" dirty="0">
                  <a:latin typeface="Times New Roman" pitchFamily="18" charset="0"/>
                  <a:cs typeface="Times New Roman" pitchFamily="18" charset="0"/>
                </a:rPr>
                <a:t>0.001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0.01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zh-CN" altLang="en-US" sz="1100" dirty="0"/>
                <a:t>監測如下：</a:t>
              </a:r>
              <a:endParaRPr lang="zh-TW" altLang="en-US" sz="1100" dirty="0"/>
            </a:p>
          </p:txBody>
        </p:sp>
        <p:grpSp>
          <p:nvGrpSpPr>
            <p:cNvPr id="5" name="组合 4"/>
            <p:cNvGrpSpPr/>
            <p:nvPr/>
          </p:nvGrpSpPr>
          <p:grpSpPr>
            <a:xfrm>
              <a:off x="896471" y="1209207"/>
              <a:ext cx="9213836" cy="4619000"/>
              <a:chOff x="896471" y="1209207"/>
              <a:chExt cx="9213836" cy="4619000"/>
            </a:xfrm>
          </p:grpSpPr>
          <p:pic>
            <p:nvPicPr>
              <p:cNvPr id="15053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58" y="2763816"/>
                <a:ext cx="5901648" cy="15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59" y="1209207"/>
                <a:ext cx="5901648" cy="15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471" y="1209208"/>
                <a:ext cx="3063729" cy="461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8658" y="4318424"/>
                <a:ext cx="5901648" cy="15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23754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6052" y="3615"/>
            <a:ext cx="8524875" cy="430213"/>
          </a:xfrm>
        </p:spPr>
        <p:txBody>
          <a:bodyPr/>
          <a:lstStyle/>
          <a:p>
            <a:r>
              <a:rPr lang="zh-TW" altLang="en-US" sz="1350" dirty="0">
                <a:ea typeface="楷体_GB2312" pitchFamily="49" charset="-122"/>
              </a:rPr>
              <a:t>從計量學角度</a:t>
            </a:r>
            <a:r>
              <a:rPr lang="zh-CN" altLang="en-US" sz="1350" dirty="0">
                <a:ea typeface="楷体_GB2312" pitchFamily="49" charset="-122"/>
              </a:rPr>
              <a:t>進行</a:t>
            </a:r>
            <a:r>
              <a:rPr lang="zh-TW" altLang="en-US" sz="1350" dirty="0">
                <a:ea typeface="楷体_GB2312" pitchFamily="49" charset="-122"/>
              </a:rPr>
              <a:t>醫學檢驗系統性能分析</a:t>
            </a:r>
            <a:endParaRPr lang="zh-CN" altLang="en-US" sz="1350" dirty="0">
              <a:ea typeface="楷体_GB2312" pitchFamily="49" charset="-122"/>
            </a:endParaRPr>
          </a:p>
        </p:txBody>
      </p:sp>
      <p:sp>
        <p:nvSpPr>
          <p:cNvPr id="18435" name="矩形 3"/>
          <p:cNvSpPr>
            <a:spLocks noChangeArrowheads="1"/>
          </p:cNvSpPr>
          <p:nvPr/>
        </p:nvSpPr>
        <p:spPr bwMode="auto">
          <a:xfrm>
            <a:off x="58277" y="324064"/>
            <a:ext cx="104381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9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美国临床实验室标准化协会</a:t>
            </a:r>
            <a:r>
              <a:rPr lang="en-US" altLang="zh-CN" sz="900" dirty="0">
                <a:latin typeface="Times New Roman" panose="02020603050405020304" pitchFamily="18" charset="0"/>
                <a:cs typeface="Times New Roman" panose="02020603050405020304" pitchFamily="18" charset="0"/>
              </a:rPr>
              <a:t>(</a:t>
            </a:r>
            <a:r>
              <a:rPr lang="en-US" altLang="zh-CN" sz="900" i="1" dirty="0">
                <a:latin typeface="Times New Roman" panose="02020603050405020304" pitchFamily="18" charset="0"/>
                <a:cs typeface="Times New Roman" panose="02020603050405020304" pitchFamily="18" charset="0"/>
              </a:rPr>
              <a:t>Clinical and Laboratory Standards Institute</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系列指南；</a:t>
            </a:r>
          </a:p>
        </p:txBody>
      </p:sp>
      <p:sp>
        <p:nvSpPr>
          <p:cNvPr id="18" name="右大括号 17"/>
          <p:cNvSpPr/>
          <p:nvPr/>
        </p:nvSpPr>
        <p:spPr bwMode="auto">
          <a:xfrm flipH="1">
            <a:off x="1924362" y="776028"/>
            <a:ext cx="439766" cy="5053542"/>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1000"/>
          </a:p>
        </p:txBody>
      </p:sp>
      <p:sp>
        <p:nvSpPr>
          <p:cNvPr id="42" name="矩形 41"/>
          <p:cNvSpPr/>
          <p:nvPr/>
        </p:nvSpPr>
        <p:spPr>
          <a:xfrm>
            <a:off x="851632" y="3165197"/>
            <a:ext cx="1072730" cy="275204"/>
          </a:xfrm>
          <a:prstGeom prst="rect">
            <a:avLst/>
          </a:prstGeom>
          <a:ln>
            <a:noFill/>
          </a:ln>
        </p:spPr>
        <p:txBody>
          <a:bodyPr wrap="none" anchor="ctr" anchorCtr="0">
            <a:spAutoFit/>
          </a:bodyPr>
          <a:lstStyle/>
          <a:p>
            <a:pPr algn="ctr">
              <a:lnSpc>
                <a:spcPct val="150000"/>
              </a:lnSpc>
            </a:pPr>
            <a:r>
              <a:rPr lang="en-US" altLang="zh-TW" sz="900" i="1" dirty="0">
                <a:latin typeface="Times New Roman" panose="02020603050405020304" pitchFamily="18" charset="0"/>
                <a:cs typeface="Times New Roman" panose="02020603050405020304" pitchFamily="18" charset="0"/>
              </a:rPr>
              <a:t>Method Evaluation</a:t>
            </a:r>
            <a:endParaRPr lang="zh-CN" altLang="en-US" sz="900" i="1" dirty="0">
              <a:latin typeface="Times New Roman" panose="02020603050405020304" pitchFamily="18" charset="0"/>
              <a:cs typeface="Times New Roman" panose="02020603050405020304" pitchFamily="18" charset="0"/>
            </a:endParaRPr>
          </a:p>
        </p:txBody>
      </p:sp>
      <p:sp>
        <p:nvSpPr>
          <p:cNvPr id="44" name="矩形 43"/>
          <p:cNvSpPr/>
          <p:nvPr/>
        </p:nvSpPr>
        <p:spPr>
          <a:xfrm>
            <a:off x="2363064" y="776028"/>
            <a:ext cx="5695790"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51-</a:t>
            </a:r>
            <a:r>
              <a:rPr lang="en-US" altLang="zh-TW" sz="900" i="1" dirty="0">
                <a:latin typeface="Times New Roman" panose="02020603050405020304" pitchFamily="18" charset="0"/>
                <a:cs typeface="Times New Roman" panose="02020603050405020304" pitchFamily="18" charset="0"/>
              </a:rPr>
              <a:t>A. Expression of Measurement Uncertainty in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2012/1/1</a:t>
            </a:r>
            <a:endParaRPr lang="zh-CN" altLang="en-US" sz="900" dirty="0">
              <a:latin typeface="Times New Roman" panose="02020603050405020304" pitchFamily="18" charset="0"/>
              <a:cs typeface="Times New Roman" panose="02020603050405020304" pitchFamily="18" charset="0"/>
            </a:endParaRPr>
          </a:p>
        </p:txBody>
      </p:sp>
      <p:sp>
        <p:nvSpPr>
          <p:cNvPr id="45" name="矩形 44"/>
          <p:cNvSpPr/>
          <p:nvPr/>
        </p:nvSpPr>
        <p:spPr>
          <a:xfrm>
            <a:off x="2363226" y="1076110"/>
            <a:ext cx="7269939"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53-</a:t>
            </a:r>
            <a:r>
              <a:rPr lang="en-US" altLang="zh-TW" sz="900" i="1" dirty="0">
                <a:latin typeface="Times New Roman" panose="02020603050405020304" pitchFamily="18" charset="0"/>
                <a:cs typeface="Times New Roman" panose="02020603050405020304" pitchFamily="18" charset="0"/>
              </a:rPr>
              <a:t>A. Characterization and Qualification of Commutable Reference Materials for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.30,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.12). 2010/5/1</a:t>
            </a:r>
            <a:endParaRPr lang="zh-CN" altLang="en-US" sz="900" dirty="0">
              <a:latin typeface="Times New Roman" panose="02020603050405020304" pitchFamily="18" charset="0"/>
              <a:cs typeface="Times New Roman" panose="02020603050405020304" pitchFamily="18" charset="0"/>
            </a:endParaRPr>
          </a:p>
        </p:txBody>
      </p:sp>
      <p:sp>
        <p:nvSpPr>
          <p:cNvPr id="46" name="矩形 45"/>
          <p:cNvSpPr/>
          <p:nvPr/>
        </p:nvSpPr>
        <p:spPr>
          <a:xfrm>
            <a:off x="2363226" y="1376192"/>
            <a:ext cx="7151317"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Precision Performance of Quantitative Measurement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.24,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.25). 2004/8/1</a:t>
            </a:r>
            <a:endParaRPr lang="zh-CN" altLang="en-US" sz="900" dirty="0">
              <a:latin typeface="Times New Roman" panose="02020603050405020304" pitchFamily="18" charset="0"/>
              <a:cs typeface="Times New Roman" panose="02020603050405020304" pitchFamily="18" charset="0"/>
            </a:endParaRPr>
          </a:p>
        </p:txBody>
      </p:sp>
      <p:sp>
        <p:nvSpPr>
          <p:cNvPr id="47" name="矩形 46"/>
          <p:cNvSpPr/>
          <p:nvPr/>
        </p:nvSpPr>
        <p:spPr>
          <a:xfrm>
            <a:off x="2363226" y="1676274"/>
            <a:ext cx="7055136"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6-</a:t>
            </a:r>
            <a:r>
              <a:rPr lang="en-US" altLang="zh-TW" sz="900" i="1" dirty="0">
                <a:latin typeface="Times New Roman" panose="02020603050405020304" pitchFamily="18" charset="0"/>
                <a:cs typeface="Times New Roman" panose="02020603050405020304" pitchFamily="18" charset="0"/>
              </a:rPr>
              <a:t>A. Evaluation of the Linearity of Quantitative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Statistical Approach</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.16). 2003/4/1</a:t>
            </a:r>
            <a:endParaRPr lang="zh-CN" altLang="en-US" sz="900" dirty="0">
              <a:latin typeface="Times New Roman" panose="02020603050405020304" pitchFamily="18" charset="0"/>
              <a:cs typeface="Times New Roman" panose="02020603050405020304" pitchFamily="18" charset="0"/>
            </a:endParaRPr>
          </a:p>
        </p:txBody>
      </p:sp>
      <p:sp>
        <p:nvSpPr>
          <p:cNvPr id="48" name="矩形 47"/>
          <p:cNvSpPr/>
          <p:nvPr/>
        </p:nvSpPr>
        <p:spPr>
          <a:xfrm>
            <a:off x="2363226" y="1976356"/>
            <a:ext cx="5628464"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Interference Testing in Clinical Chemistry</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.27). 2005/11/1</a:t>
            </a:r>
            <a:endParaRPr lang="zh-CN" altLang="en-US" sz="900" dirty="0">
              <a:latin typeface="Times New Roman" panose="02020603050405020304" pitchFamily="18" charset="0"/>
              <a:cs typeface="Times New Roman" panose="02020603050405020304" pitchFamily="18" charset="0"/>
            </a:endParaRPr>
          </a:p>
        </p:txBody>
      </p:sp>
      <p:sp>
        <p:nvSpPr>
          <p:cNvPr id="49" name="矩形 48"/>
          <p:cNvSpPr/>
          <p:nvPr/>
        </p:nvSpPr>
        <p:spPr>
          <a:xfrm>
            <a:off x="2363226" y="2251560"/>
            <a:ext cx="6612708"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9-</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Method Comparison and Bias Estimation Using Patient Samples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.19). 2002/9/1</a:t>
            </a:r>
            <a:endParaRPr lang="zh-CN" altLang="en-US" sz="900" dirty="0">
              <a:latin typeface="Times New Roman" panose="02020603050405020304" pitchFamily="18" charset="0"/>
              <a:cs typeface="Times New Roman" panose="02020603050405020304" pitchFamily="18" charset="0"/>
            </a:endParaRPr>
          </a:p>
        </p:txBody>
      </p:sp>
      <p:sp>
        <p:nvSpPr>
          <p:cNvPr id="50" name="矩形 49"/>
          <p:cNvSpPr/>
          <p:nvPr/>
        </p:nvSpPr>
        <p:spPr>
          <a:xfrm>
            <a:off x="2363226" y="2527015"/>
            <a:ext cx="7689926"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10-</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3</a:t>
            </a:r>
            <a:r>
              <a:rPr lang="en-US" altLang="zh-TW" sz="900" i="1" dirty="0">
                <a:latin typeface="Times New Roman" panose="02020603050405020304" pitchFamily="18" charset="0"/>
                <a:cs typeface="Times New Roman" panose="02020603050405020304" pitchFamily="18" charset="0"/>
              </a:rPr>
              <a:t>. Preliminary Evaluation of Quantitative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Third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.34). 2006/11/1</a:t>
            </a:r>
            <a:endParaRPr lang="zh-CN" altLang="en-US" sz="900" dirty="0">
              <a:latin typeface="Times New Roman" panose="02020603050405020304" pitchFamily="18" charset="0"/>
              <a:cs typeface="Times New Roman" panose="02020603050405020304" pitchFamily="18" charset="0"/>
            </a:endParaRPr>
          </a:p>
        </p:txBody>
      </p:sp>
      <p:sp>
        <p:nvSpPr>
          <p:cNvPr id="51" name="矩形 50"/>
          <p:cNvSpPr/>
          <p:nvPr/>
        </p:nvSpPr>
        <p:spPr>
          <a:xfrm>
            <a:off x="2363226" y="2802326"/>
            <a:ext cx="5128327"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11-</a:t>
            </a:r>
            <a:r>
              <a:rPr lang="en-US" altLang="zh-TW" sz="900" i="1" dirty="0">
                <a:latin typeface="Times New Roman" panose="02020603050405020304" pitchFamily="18" charset="0"/>
                <a:cs typeface="Times New Roman" panose="02020603050405020304" pitchFamily="18" charset="0"/>
              </a:rPr>
              <a:t>P. Uniformity of Claims For In Vitro Diagnostic Tests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Proposed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1996/7/1</a:t>
            </a:r>
            <a:endParaRPr lang="zh-CN" altLang="en-US" sz="900" dirty="0">
              <a:latin typeface="Times New Roman" panose="02020603050405020304" pitchFamily="18" charset="0"/>
              <a:cs typeface="Times New Roman" panose="02020603050405020304" pitchFamily="18" charset="0"/>
            </a:endParaRPr>
          </a:p>
        </p:txBody>
      </p:sp>
      <p:sp>
        <p:nvSpPr>
          <p:cNvPr id="52" name="矩形 51"/>
          <p:cNvSpPr/>
          <p:nvPr/>
        </p:nvSpPr>
        <p:spPr>
          <a:xfrm>
            <a:off x="2364129" y="3077530"/>
            <a:ext cx="6490879"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12-</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Protocol for Evaluation of Qualitative Test Performance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.28,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 2008/1/1</a:t>
            </a:r>
            <a:endParaRPr lang="zh-CN" altLang="en-US" sz="900" dirty="0">
              <a:latin typeface="Times New Roman" panose="02020603050405020304" pitchFamily="18" charset="0"/>
              <a:cs typeface="Times New Roman" panose="02020603050405020304" pitchFamily="18" charset="0"/>
            </a:endParaRPr>
          </a:p>
        </p:txBody>
      </p:sp>
      <p:sp>
        <p:nvSpPr>
          <p:cNvPr id="53" name="矩形 52"/>
          <p:cNvSpPr/>
          <p:nvPr/>
        </p:nvSpPr>
        <p:spPr>
          <a:xfrm>
            <a:off x="2364129" y="3352734"/>
            <a:ext cx="4214615"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13-</a:t>
            </a:r>
            <a:r>
              <a:rPr lang="en-US" altLang="zh-TW" sz="900" i="1" dirty="0">
                <a:latin typeface="Times New Roman" panose="02020603050405020304" pitchFamily="18" charset="0"/>
                <a:cs typeface="Times New Roman" panose="02020603050405020304" pitchFamily="18" charset="0"/>
              </a:rPr>
              <a:t>R. Laboratory Statistics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Standard Deviation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Report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1995/8/1</a:t>
            </a:r>
            <a:endParaRPr lang="zh-CN" altLang="en-US" sz="900" dirty="0">
              <a:latin typeface="Times New Roman" panose="02020603050405020304" pitchFamily="18" charset="0"/>
              <a:cs typeface="Times New Roman" panose="02020603050405020304" pitchFamily="18" charset="0"/>
            </a:endParaRPr>
          </a:p>
        </p:txBody>
      </p:sp>
      <p:sp>
        <p:nvSpPr>
          <p:cNvPr id="54" name="矩形 53"/>
          <p:cNvSpPr/>
          <p:nvPr/>
        </p:nvSpPr>
        <p:spPr>
          <a:xfrm>
            <a:off x="2364129" y="3627938"/>
            <a:ext cx="4897495"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Matrix Effects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2005/1/1</a:t>
            </a:r>
            <a:endParaRPr lang="zh-CN" altLang="en-US" sz="900" dirty="0">
              <a:latin typeface="Times New Roman" panose="02020603050405020304" pitchFamily="18" charset="0"/>
              <a:cs typeface="Times New Roman" panose="02020603050405020304" pitchFamily="18" charset="0"/>
            </a:endParaRPr>
          </a:p>
        </p:txBody>
      </p:sp>
      <p:sp>
        <p:nvSpPr>
          <p:cNvPr id="55" name="矩形 54"/>
          <p:cNvSpPr/>
          <p:nvPr/>
        </p:nvSpPr>
        <p:spPr>
          <a:xfrm>
            <a:off x="2364129" y="3903142"/>
            <a:ext cx="6510115"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Verification of Performance for Precision and Trueness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.17). 2005/6/1</a:t>
            </a:r>
            <a:endParaRPr lang="zh-CN" altLang="en-US" sz="900" dirty="0">
              <a:latin typeface="Times New Roman" panose="02020603050405020304" pitchFamily="18" charset="0"/>
              <a:cs typeface="Times New Roman" panose="02020603050405020304" pitchFamily="18" charset="0"/>
            </a:endParaRPr>
          </a:p>
        </p:txBody>
      </p:sp>
      <p:sp>
        <p:nvSpPr>
          <p:cNvPr id="56" name="矩形 55"/>
          <p:cNvSpPr/>
          <p:nvPr/>
        </p:nvSpPr>
        <p:spPr>
          <a:xfrm>
            <a:off x="2364129" y="4178346"/>
            <a:ext cx="7571303"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Detection Capability for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2012/6/1</a:t>
            </a:r>
            <a:endParaRPr lang="zh-CN" altLang="en-US" sz="900" dirty="0">
              <a:latin typeface="Times New Roman" panose="02020603050405020304" pitchFamily="18" charset="0"/>
              <a:cs typeface="Times New Roman" panose="02020603050405020304" pitchFamily="18" charset="0"/>
            </a:endParaRPr>
          </a:p>
        </p:txBody>
      </p:sp>
      <p:sp>
        <p:nvSpPr>
          <p:cNvPr id="57" name="矩形 56"/>
          <p:cNvSpPr/>
          <p:nvPr/>
        </p:nvSpPr>
        <p:spPr>
          <a:xfrm>
            <a:off x="2364129" y="4453550"/>
            <a:ext cx="7446269"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18-</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Risk Management Techniques to Identify and Control Laboratory Error Sources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.26). 2009/11/1</a:t>
            </a:r>
            <a:endParaRPr lang="zh-CN" altLang="en-US" sz="900" dirty="0">
              <a:latin typeface="Times New Roman" panose="02020603050405020304" pitchFamily="18" charset="0"/>
              <a:cs typeface="Times New Roman" panose="02020603050405020304" pitchFamily="18" charset="0"/>
            </a:endParaRPr>
          </a:p>
        </p:txBody>
      </p:sp>
      <p:sp>
        <p:nvSpPr>
          <p:cNvPr id="58" name="矩形 57"/>
          <p:cNvSpPr/>
          <p:nvPr/>
        </p:nvSpPr>
        <p:spPr>
          <a:xfrm>
            <a:off x="2364129" y="4728754"/>
            <a:ext cx="6048451"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21-</a:t>
            </a:r>
            <a:r>
              <a:rPr lang="en-US" altLang="zh-TW" sz="900" i="1" dirty="0">
                <a:latin typeface="Times New Roman" panose="02020603050405020304" pitchFamily="18" charset="0"/>
                <a:cs typeface="Times New Roman" panose="02020603050405020304" pitchFamily="18" charset="0"/>
              </a:rPr>
              <a:t>A. Estimation of Total Analytical Error for Clinical Laboratory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2003/4/1</a:t>
            </a:r>
            <a:endParaRPr lang="zh-CN" altLang="en-US" sz="900" dirty="0">
              <a:latin typeface="Times New Roman" panose="02020603050405020304" pitchFamily="18" charset="0"/>
              <a:cs typeface="Times New Roman" panose="02020603050405020304" pitchFamily="18" charset="0"/>
            </a:endParaRPr>
          </a:p>
        </p:txBody>
      </p:sp>
      <p:sp>
        <p:nvSpPr>
          <p:cNvPr id="59" name="矩形 58"/>
          <p:cNvSpPr/>
          <p:nvPr/>
        </p:nvSpPr>
        <p:spPr>
          <a:xfrm>
            <a:off x="2364129" y="5003958"/>
            <a:ext cx="5477782"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23-</a:t>
            </a:r>
            <a:r>
              <a:rPr lang="en-US" altLang="zh-TW" sz="900" i="1" dirty="0">
                <a:latin typeface="Times New Roman" panose="02020603050405020304" pitchFamily="18" charset="0"/>
                <a:cs typeface="Times New Roman" panose="02020603050405020304" pitchFamily="18" charset="0"/>
              </a:rPr>
              <a:t>A. Laboratory Quality Control Based on Risk Management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.18). 2011/10/1</a:t>
            </a:r>
            <a:endParaRPr lang="zh-CN" altLang="en-US" sz="900" dirty="0">
              <a:latin typeface="Times New Roman" panose="02020603050405020304" pitchFamily="18" charset="0"/>
              <a:cs typeface="Times New Roman" panose="02020603050405020304" pitchFamily="18" charset="0"/>
            </a:endParaRPr>
          </a:p>
        </p:txBody>
      </p:sp>
      <p:sp>
        <p:nvSpPr>
          <p:cNvPr id="60" name="矩形 59"/>
          <p:cNvSpPr/>
          <p:nvPr/>
        </p:nvSpPr>
        <p:spPr>
          <a:xfrm>
            <a:off x="2364129" y="5279162"/>
            <a:ext cx="8776762"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Assessment of the Diagnostic Accuracy of Laboratory Tests Using Receiver Operating Characteristic Curves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.23). 2011/11/1</a:t>
            </a:r>
            <a:endParaRPr lang="zh-CN" altLang="en-US" sz="900" dirty="0">
              <a:latin typeface="Times New Roman" panose="02020603050405020304" pitchFamily="18" charset="0"/>
              <a:cs typeface="Times New Roman" panose="02020603050405020304" pitchFamily="18" charset="0"/>
            </a:endParaRPr>
          </a:p>
        </p:txBody>
      </p:sp>
      <p:sp>
        <p:nvSpPr>
          <p:cNvPr id="61" name="矩形 60"/>
          <p:cNvSpPr/>
          <p:nvPr/>
        </p:nvSpPr>
        <p:spPr>
          <a:xfrm>
            <a:off x="2364129" y="5554366"/>
            <a:ext cx="5352747"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A. Evaluation of Stability of In Vitro Diagnostic Reagents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2009/9/1</a:t>
            </a:r>
            <a:endParaRPr lang="zh-CN" altLang="en-US" sz="900" dirty="0">
              <a:latin typeface="Times New Roman" panose="02020603050405020304" pitchFamily="18" charset="0"/>
              <a:cs typeface="Times New Roman" panose="02020603050405020304" pitchFamily="18" charset="0"/>
            </a:endParaRPr>
          </a:p>
        </p:txBody>
      </p:sp>
      <p:sp>
        <p:nvSpPr>
          <p:cNvPr id="24" name="矩形 23"/>
          <p:cNvSpPr/>
          <p:nvPr/>
        </p:nvSpPr>
        <p:spPr>
          <a:xfrm>
            <a:off x="93313" y="452354"/>
            <a:ext cx="10944022" cy="273793"/>
          </a:xfrm>
          <a:prstGeom prst="rect">
            <a:avLst/>
          </a:prstGeom>
          <a:ln>
            <a:noFill/>
          </a:ln>
        </p:spPr>
        <p:txBody>
          <a:bodyPr wrap="none">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from</a:t>
            </a:r>
            <a:r>
              <a:rPr lang="zh-CN" altLang="en-US" sz="900" dirty="0">
                <a:latin typeface="Times New Roman" panose="02020603050405020304" pitchFamily="18" charset="0"/>
                <a:cs typeface="Times New Roman" panose="02020603050405020304" pitchFamily="18" charset="0"/>
              </a:rPr>
              <a:t>：</a:t>
            </a:r>
            <a:r>
              <a:rPr lang="en-US" altLang="zh-TW" sz="900" i="1" dirty="0">
                <a:latin typeface="Times New Roman" panose="02020603050405020304" pitchFamily="18" charset="0"/>
                <a:cs typeface="Times New Roman" panose="02020603050405020304" pitchFamily="18" charset="0"/>
              </a:rPr>
              <a:t> </a:t>
            </a:r>
            <a:r>
              <a:rPr lang="en-US" altLang="zh-CN" sz="900" i="1" dirty="0">
                <a:latin typeface="Times New Roman" pitchFamily="18" charset="0"/>
                <a:cs typeface="Times New Roman" pitchFamily="18" charset="0"/>
              </a:rPr>
              <a:t>college of Physicians surgeons of </a:t>
            </a:r>
            <a:r>
              <a:rPr lang="en-US" altLang="zh-CN" sz="900" i="1" dirty="0" err="1">
                <a:latin typeface="Times New Roman" pitchFamily="18" charset="0"/>
                <a:cs typeface="Times New Roman" pitchFamily="18" charset="0"/>
              </a:rPr>
              <a:t>alberta</a:t>
            </a:r>
            <a:r>
              <a:rPr lang="en-US" altLang="zh-CN" sz="900" i="1" dirty="0">
                <a:latin typeface="Times New Roman" pitchFamily="18" charset="0"/>
                <a:cs typeface="Times New Roman" pitchFamily="18" charset="0"/>
              </a:rPr>
              <a:t> in Canada</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Alberta Laboratory Quality Enhancement Program</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ALQEP</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Additional Information ~ Index of CLSI</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NCCLS Standards</a:t>
            </a:r>
            <a:r>
              <a:rPr lang="en-US" altLang="zh-CN" sz="900" dirty="0">
                <a:latin typeface="Times New Roman" pitchFamily="18" charset="0"/>
                <a:cs typeface="Times New Roman" pitchFamily="18" charset="0"/>
              </a:rPr>
              <a:t> &amp; </a:t>
            </a:r>
            <a:r>
              <a:rPr lang="en-US" altLang="zh-CN" sz="900" i="1" dirty="0">
                <a:latin typeface="Times New Roman" pitchFamily="18" charset="0"/>
                <a:cs typeface="Times New Roman" pitchFamily="18" charset="0"/>
              </a:rPr>
              <a:t>Guidelines</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Wednesday</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August</a:t>
            </a:r>
            <a:r>
              <a:rPr lang="en-US" altLang="zh-CN" sz="900" dirty="0">
                <a:latin typeface="Times New Roman" pitchFamily="18" charset="0"/>
                <a:cs typeface="Times New Roman" pitchFamily="18" charset="0"/>
              </a:rPr>
              <a:t> 22, 2012 .</a:t>
            </a:r>
          </a:p>
        </p:txBody>
      </p:sp>
      <p:cxnSp>
        <p:nvCxnSpPr>
          <p:cNvPr id="3" name="直接连接符 2"/>
          <p:cNvCxnSpPr/>
          <p:nvPr/>
        </p:nvCxnSpPr>
        <p:spPr>
          <a:xfrm>
            <a:off x="659908" y="3302799"/>
            <a:ext cx="180000" cy="0"/>
          </a:xfrm>
          <a:prstGeom prst="line">
            <a:avLst/>
          </a:prstGeom>
          <a:ln>
            <a:solidFill>
              <a:srgbClr val="FF00FF">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219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23905" y="1176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1747" name="矩形 3"/>
          <p:cNvSpPr>
            <a:spLocks noChangeArrowheads="1"/>
          </p:cNvSpPr>
          <p:nvPr/>
        </p:nvSpPr>
        <p:spPr bwMode="auto">
          <a:xfrm>
            <a:off x="46130" y="34672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穩定性：</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CLSI-EP25-A2</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ISO23640-2011</a:t>
            </a:r>
            <a:endParaRPr lang="zh-TW"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243360" y="669019"/>
            <a:ext cx="11018730" cy="5162250"/>
            <a:chOff x="243360" y="678385"/>
            <a:chExt cx="11018730" cy="5162250"/>
          </a:xfrm>
        </p:grpSpPr>
        <p:sp>
          <p:nvSpPr>
            <p:cNvPr id="7" name="Rectangle 14"/>
            <p:cNvSpPr>
              <a:spLocks noChangeArrowheads="1"/>
            </p:cNvSpPr>
            <p:nvPr/>
          </p:nvSpPr>
          <p:spPr bwMode="auto">
            <a:xfrm>
              <a:off x="243360" y="4732639"/>
              <a:ext cx="1101873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不穩定可能的原因包括：</a:t>
              </a:r>
              <a:r>
                <a:rPr lang="en-US" altLang="zh-CN" sz="1100" dirty="0"/>
                <a:t>1</a:t>
              </a:r>
              <a:r>
                <a:rPr lang="zh-CN" altLang="en-US" sz="1100" dirty="0"/>
                <a:t>、儀器需要校準，需要減少校準時間間隔，</a:t>
              </a:r>
              <a:r>
                <a:rPr lang="en-US" altLang="zh-CN" sz="1100" dirty="0"/>
                <a:t>2</a:t>
              </a:r>
              <a:r>
                <a:rPr lang="zh-CN" altLang="en-US" sz="1100" dirty="0"/>
                <a:t>、儀器、設備的磨損，</a:t>
              </a:r>
              <a:r>
                <a:rPr lang="en-US" altLang="zh-CN" sz="1100" dirty="0"/>
                <a:t>3</a:t>
              </a:r>
              <a:r>
                <a:rPr lang="zh-CN" altLang="en-US" sz="1100" dirty="0"/>
                <a:t>、正常老化或退化，</a:t>
              </a:r>
              <a:r>
                <a:rPr lang="en-US" altLang="zh-CN" sz="1100" dirty="0"/>
                <a:t>4</a:t>
              </a:r>
              <a:r>
                <a:rPr lang="zh-CN" altLang="en-US" sz="1100" dirty="0"/>
                <a:t>、缺乏維護如通風、動力、液壓、篩檢程式、腐蝕、銹蝕、清潔等，</a:t>
              </a:r>
              <a:r>
                <a:rPr lang="en-US" altLang="zh-CN" sz="1100" dirty="0"/>
                <a:t>5</a:t>
              </a:r>
              <a:r>
                <a:rPr lang="zh-CN" altLang="en-US" sz="1100" dirty="0"/>
                <a:t>、磨損或損壞的基準，基準出現誤差，</a:t>
              </a:r>
              <a:r>
                <a:rPr lang="en-US" altLang="zh-CN" sz="1100" dirty="0"/>
                <a:t>6</a:t>
              </a:r>
              <a:r>
                <a:rPr lang="zh-CN" altLang="en-US" sz="1100" dirty="0"/>
                <a:t>、校準不當或調整基準的使用不當，</a:t>
              </a:r>
              <a:r>
                <a:rPr lang="en-US" altLang="zh-CN" sz="1100" dirty="0"/>
                <a:t>7</a:t>
              </a:r>
              <a:r>
                <a:rPr lang="zh-CN" altLang="en-US" sz="1100" dirty="0"/>
                <a:t>、儀器設計品質差或一致性不好，</a:t>
              </a:r>
              <a:r>
                <a:rPr lang="en-US" altLang="zh-CN" sz="1100" dirty="0"/>
                <a:t>8</a:t>
              </a:r>
              <a:r>
                <a:rPr lang="zh-CN" altLang="en-US" sz="1100" dirty="0"/>
                <a:t>、儀器設計或方法缺乏穩健性，</a:t>
              </a:r>
              <a:r>
                <a:rPr lang="en-US" altLang="zh-CN" sz="1100" dirty="0"/>
                <a:t>9</a:t>
              </a:r>
              <a:r>
                <a:rPr lang="zh-CN" altLang="en-US" sz="1100" dirty="0"/>
                <a:t>、測量方法的不同比如設置、安裝、夾緊、技術，</a:t>
              </a:r>
              <a:r>
                <a:rPr lang="en-US" altLang="zh-CN" sz="1100" dirty="0"/>
                <a:t>10</a:t>
              </a:r>
              <a:r>
                <a:rPr lang="zh-CN" altLang="en-US" sz="1100" dirty="0"/>
                <a:t>、量具變形，</a:t>
              </a:r>
              <a:r>
                <a:rPr lang="en-US" altLang="zh-CN" sz="1100" dirty="0"/>
                <a:t>11</a:t>
              </a:r>
              <a:r>
                <a:rPr lang="zh-CN" altLang="en-US" sz="1100" dirty="0"/>
                <a:t>、環境變化比如溫度、濕度、振動、清潔度等與假定不符，</a:t>
              </a:r>
              <a:r>
                <a:rPr lang="en-US" altLang="zh-CN" sz="1100" dirty="0"/>
                <a:t>12</a:t>
              </a:r>
              <a:r>
                <a:rPr lang="zh-CN" altLang="en-US" sz="1100" dirty="0"/>
                <a:t>、在應用常量上出錯，</a:t>
              </a:r>
              <a:r>
                <a:rPr lang="en-US" altLang="zh-CN" sz="1100" dirty="0"/>
                <a:t>13</a:t>
              </a:r>
              <a:r>
                <a:rPr lang="zh-CN" altLang="en-US" sz="1100" dirty="0"/>
                <a:t>、應用零件尺寸、位置、操作者技能、疲勞、觀察錯誤（易讀性、視差）等；</a:t>
              </a:r>
              <a:endParaRPr lang="zh-TW" altLang="en-US" sz="1100" dirty="0"/>
            </a:p>
          </p:txBody>
        </p:sp>
        <p:sp>
          <p:nvSpPr>
            <p:cNvPr id="8" name="Rectangle 14"/>
            <p:cNvSpPr>
              <a:spLocks noChangeArrowheads="1"/>
            </p:cNvSpPr>
            <p:nvPr/>
          </p:nvSpPr>
          <p:spPr bwMode="auto">
            <a:xfrm>
              <a:off x="243360" y="678385"/>
              <a:ext cx="11018730"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穩定性被認為是一個產品保持穩定組分、屬性和性能的能力，但卻不是一個可以直接測量的特性，因此一個產品的穩定性要求只能依靠隨著時間推移對特定產品屬性進行評價而得出；</a:t>
              </a:r>
              <a:r>
                <a:rPr lang="zh-CN" altLang="en-US" sz="1100" dirty="0"/>
                <a:t>雖然</a:t>
              </a:r>
              <a:r>
                <a:rPr lang="zh-TW" altLang="en-US" sz="1100" dirty="0"/>
                <a:t>隨著時間推移通過檢測所有產品的屬性建立穩定性要求是可行的，但是由於工作量巨大，在多數實踐中</a:t>
              </a:r>
              <a:r>
                <a:rPr lang="zh-CN" altLang="en-US" sz="1100" dirty="0"/>
                <a:t>都比較難</a:t>
              </a:r>
              <a:r>
                <a:rPr lang="zh-TW" altLang="en-US" sz="1100" dirty="0"/>
                <a:t>實現的，因此</a:t>
              </a:r>
              <a:r>
                <a:rPr lang="zh-CN" altLang="en-US" sz="1100" dirty="0"/>
                <a:t>通常</a:t>
              </a:r>
              <a:r>
                <a:rPr lang="zh-TW" altLang="en-US" sz="1100" dirty="0"/>
                <a:t>僅檢測</a:t>
              </a:r>
              <a:r>
                <a:rPr lang="zh-CN" altLang="en-US" sz="1100" dirty="0"/>
                <a:t>產品</a:t>
              </a:r>
              <a:r>
                <a:rPr lang="zh-TW" altLang="en-US" sz="1100" dirty="0"/>
                <a:t>關鍵的屬性</a:t>
              </a:r>
              <a:r>
                <a:rPr lang="zh-CN" altLang="en-US" sz="1100" dirty="0"/>
                <a:t>；但是需要注意的是對檢驗系統「穩定性」的分析應該是對「系統測量性能」和「使用可靠適用性」兩個方面的完整判斷；</a:t>
              </a:r>
              <a:endParaRPr lang="en-US" altLang="zh-CN" sz="1100" dirty="0"/>
            </a:p>
          </p:txBody>
        </p:sp>
        <p:sp>
          <p:nvSpPr>
            <p:cNvPr id="9" name="Rectangle 14"/>
            <p:cNvSpPr>
              <a:spLocks noChangeArrowheads="1"/>
            </p:cNvSpPr>
            <p:nvPr/>
          </p:nvSpPr>
          <p:spPr bwMode="auto">
            <a:xfrm>
              <a:off x="243360" y="1426369"/>
              <a:ext cx="11018730" cy="2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以下三個關鍵因素</a:t>
              </a:r>
              <a:r>
                <a:rPr lang="zh-CN" altLang="en-US" sz="1100" dirty="0"/>
                <a:t>被認為是上述</a:t>
              </a:r>
              <a:r>
                <a:rPr lang="zh-TW" altLang="en-US" sz="1100" dirty="0"/>
                <a:t>穩定性定義的本質</a:t>
              </a:r>
              <a:r>
                <a:rPr lang="zh-CN" altLang="en-US" sz="1100" dirty="0"/>
                <a:t>，即</a:t>
              </a:r>
              <a:r>
                <a:rPr lang="zh-TW" altLang="en-US" sz="1100" dirty="0"/>
                <a:t>：</a:t>
              </a:r>
            </a:p>
            <a:p>
              <a:pPr>
                <a:lnSpc>
                  <a:spcPct val="150000"/>
                </a:lnSpc>
              </a:pPr>
              <a:r>
                <a:rPr lang="en-US" altLang="zh-TW" sz="1100" dirty="0"/>
                <a:t>       1</a:t>
              </a:r>
              <a:r>
                <a:rPr lang="zh-TW" altLang="en-US" sz="1100" dirty="0"/>
                <a:t>、什麼樣的產品質量標準被認為是關鍵的性能指標，選擇度量的指標應最能揭示產品在保存期內質量、安全或功效發生潛在的重大變化；例如可能會是反應產品本身的物理的、化學的、生物的或微生物的特性，或者產品使用中的分析特性；前者包括顏色、</a:t>
              </a:r>
              <a:r>
                <a:rPr lang="en-US" altLang="zh-TW" sz="1100" dirty="0"/>
                <a:t>pH</a:t>
              </a:r>
              <a:r>
                <a:rPr lang="zh-TW" altLang="en-US" sz="1100" dirty="0"/>
                <a:t>值、顆粒大小、沉澱物的出現、生物負荷、特性和純度等，後者包括被測量漂移、檢出限、選擇分析物濃度方法的精密度、回收率和干擾物的偏倚等；被測量漂移是體外診斷試劑穩定性評估的一項傳統的度量指標，它直接反應了在特定條件下（例如：時間、溫度）一個校準品或質控品被測量含量的改變，或一個產品量化樣本中被測量的能力，這種改變可以用絕對偏差或相對偏差表示；</a:t>
              </a:r>
              <a:endParaRPr lang="en-US" altLang="zh-TW" sz="1100" dirty="0"/>
            </a:p>
            <a:p>
              <a:pPr>
                <a:lnSpc>
                  <a:spcPct val="150000"/>
                </a:lnSpc>
              </a:pPr>
              <a:r>
                <a:rPr lang="en-US" altLang="zh-TW" sz="1100" dirty="0"/>
                <a:t>       2</a:t>
              </a:r>
              <a:r>
                <a:rPr lang="zh-TW" altLang="en-US" sz="1100" dirty="0"/>
                <a:t>、對每一度量標準所允許的多大的變化（可接受準則），關鍵度量指標的可接受標準可來源於產品設計輸入要求的質量目標，特別是其預期用途、方法已建立的質量目標、相似產品的歷史數據、現有產品的典型性能等；多數產品穩定性研究使用多個濃度水平的測試樣本，目的是</a:t>
              </a:r>
              <a:r>
                <a:rPr lang="zh-CN" altLang="en-US" sz="1100" dirty="0"/>
                <a:t>對檢驗</a:t>
              </a:r>
              <a:r>
                <a:rPr lang="zh-TW" altLang="en-US" sz="1100" dirty="0"/>
                <a:t>系統</a:t>
              </a:r>
              <a:r>
                <a:rPr lang="zh-CN" altLang="en-US" sz="1100" dirty="0"/>
                <a:t>完整</a:t>
              </a:r>
              <a:r>
                <a:rPr lang="zh-TW" altLang="en-US" sz="1100" dirty="0"/>
                <a:t>可報告範圍</a:t>
              </a:r>
              <a:r>
                <a:rPr lang="zh-CN" altLang="en-US" sz="1100" dirty="0"/>
                <a:t>內的</a:t>
              </a:r>
              <a:r>
                <a:rPr lang="zh-TW" altLang="en-US" sz="1100" dirty="0"/>
                <a:t>評估性能，在這種情況下應定義該範圍內最小穩定性區間為產品的整體穩定性區間；</a:t>
              </a:r>
              <a:endParaRPr lang="en-US" altLang="zh-TW" sz="1100" dirty="0"/>
            </a:p>
            <a:p>
              <a:pPr>
                <a:lnSpc>
                  <a:spcPct val="150000"/>
                </a:lnSpc>
              </a:pPr>
              <a:r>
                <a:rPr lang="en-US" altLang="zh-TW" sz="1100" dirty="0"/>
                <a:t>       3</a:t>
              </a:r>
              <a:r>
                <a:rPr lang="zh-TW" altLang="en-US" sz="1100" dirty="0"/>
                <a:t>、在結果的分析上所期望的置信度和分析功效</a:t>
              </a:r>
              <a:r>
                <a:rPr lang="en-US" altLang="zh-TW" sz="1100" dirty="0"/>
                <a:t>,</a:t>
              </a:r>
              <a:r>
                <a:rPr lang="zh-TW" altLang="en-US" sz="1100" dirty="0"/>
                <a:t>所有關鍵的產品度量標準在給定的統計置信度內滿足各自的接受標準的時間間隔定義為產品的穩定性持續時間</a:t>
              </a:r>
              <a:r>
                <a:rPr lang="zh-CN" altLang="en-US" sz="1100" dirty="0"/>
                <a:t>；</a:t>
              </a:r>
              <a:endParaRPr lang="en-US" altLang="zh-CN" sz="1100" dirty="0"/>
            </a:p>
          </p:txBody>
        </p:sp>
        <p:sp>
          <p:nvSpPr>
            <p:cNvPr id="10" name="Rectangle 14"/>
            <p:cNvSpPr>
              <a:spLocks noChangeArrowheads="1"/>
            </p:cNvSpPr>
            <p:nvPr/>
          </p:nvSpPr>
          <p:spPr bwMode="auto">
            <a:xfrm>
              <a:off x="243360" y="3705328"/>
              <a:ext cx="1101873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穩定性研究的類型一般分為儲存期穩定性研究、使用期穩定性研究和強度試驗；保存期研究用於確定體外診斷試劑在規定的保存條件下在最終包裝內的效期，這代表了一個產品無論是否使用，在要求的條件下保存，從出廠到可用的最後一天的時期；使用期穩定性是指產品投入使用后，產品保持活性的時間段，比如質控品開封后的使用期，及系統需要再校準之前的使用期等；強度試驗是指將研究樣本暴露于預先設定的改變的環境條件下（比如： 溫度、濕度、光照等），以用於模擬產品所能忍受的最壞的環境條件，這個研究結果也用於確定一個產品最適宜的運輸和保存條件；</a:t>
              </a:r>
              <a:r>
                <a:rPr lang="zh-CN" altLang="en-US" sz="1100" dirty="0"/>
                <a:t>；</a:t>
              </a:r>
              <a:endParaRPr lang="zh-TW" altLang="en-US" sz="1100" dirty="0"/>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1747"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穩定性：</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CLSI-EP25-A2</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ISO23640-2011</a:t>
            </a:r>
            <a:endParaRPr lang="zh-TW"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218536" y="917068"/>
            <a:ext cx="11104377" cy="4209565"/>
            <a:chOff x="218536" y="932058"/>
            <a:chExt cx="11104377" cy="4209565"/>
          </a:xfrm>
        </p:grpSpPr>
        <p:sp>
          <p:nvSpPr>
            <p:cNvPr id="31748" name="Rectangle 14"/>
            <p:cNvSpPr>
              <a:spLocks noChangeArrowheads="1"/>
            </p:cNvSpPr>
            <p:nvPr/>
          </p:nvSpPr>
          <p:spPr bwMode="auto">
            <a:xfrm>
              <a:off x="837835" y="932058"/>
              <a:ext cx="9865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EP25-A  Appendix A</a:t>
              </a:r>
              <a:r>
                <a:rPr lang="en-US" altLang="zh-CN"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 </a:t>
              </a:r>
              <a:r>
                <a:rPr lang="en-US" altLang="zh-CN" sz="1200" i="1" dirty="0" err="1">
                  <a:latin typeface="Times New Roman" panose="02020603050405020304" pitchFamily="18" charset="0"/>
                  <a:cs typeface="Times New Roman" panose="02020603050405020304" pitchFamily="18" charset="0"/>
                </a:rPr>
                <a:t>Measurand</a:t>
              </a:r>
              <a:r>
                <a:rPr lang="en-US" altLang="zh-CN" sz="1200" i="1" dirty="0">
                  <a:latin typeface="Times New Roman" panose="02020603050405020304" pitchFamily="18" charset="0"/>
                  <a:cs typeface="Times New Roman" panose="02020603050405020304" pitchFamily="18" charset="0"/>
                </a:rPr>
                <a:t> Drift Analysis Example</a:t>
              </a:r>
              <a:r>
                <a:rPr lang="zh-CN" altLang="en-US" sz="1200" dirty="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36" y="1496260"/>
              <a:ext cx="6467080" cy="350421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495" y="1586303"/>
              <a:ext cx="4457418" cy="3555320"/>
            </a:xfrm>
            <a:prstGeom prst="rect">
              <a:avLst/>
            </a:prstGeom>
          </p:spPr>
        </p:pic>
      </p:grpSp>
    </p:spTree>
    <p:extLst>
      <p:ext uri="{BB962C8B-B14F-4D97-AF65-F5344CB8AC3E}">
        <p14:creationId xmlns:p14="http://schemas.microsoft.com/office/powerpoint/2010/main" val="375513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6052" y="3615"/>
            <a:ext cx="8524875" cy="430213"/>
          </a:xfrm>
        </p:spPr>
        <p:txBody>
          <a:bodyPr/>
          <a:lstStyle/>
          <a:p>
            <a:r>
              <a:rPr lang="zh-TW" altLang="en-US" sz="1350" dirty="0">
                <a:ea typeface="楷体_GB2312" pitchFamily="49" charset="-122"/>
              </a:rPr>
              <a:t>從計量學角度</a:t>
            </a:r>
            <a:r>
              <a:rPr lang="zh-CN" altLang="en-US" sz="1350" dirty="0">
                <a:ea typeface="楷体_GB2312" pitchFamily="49" charset="-122"/>
              </a:rPr>
              <a:t>進行</a:t>
            </a:r>
            <a:r>
              <a:rPr lang="zh-TW" altLang="en-US" sz="1350" dirty="0">
                <a:ea typeface="楷体_GB2312" pitchFamily="49" charset="-122"/>
              </a:rPr>
              <a:t>醫學檢驗系統性能分析</a:t>
            </a:r>
            <a:endParaRPr lang="zh-CN" altLang="en-US" sz="1350" dirty="0">
              <a:ea typeface="楷体_GB2312" pitchFamily="49" charset="-122"/>
            </a:endParaRPr>
          </a:p>
        </p:txBody>
      </p:sp>
      <p:sp>
        <p:nvSpPr>
          <p:cNvPr id="18435" name="矩形 3"/>
          <p:cNvSpPr>
            <a:spLocks noChangeArrowheads="1"/>
          </p:cNvSpPr>
          <p:nvPr/>
        </p:nvSpPr>
        <p:spPr bwMode="auto">
          <a:xfrm>
            <a:off x="58277" y="324064"/>
            <a:ext cx="104381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9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美国临床实验室标准化协会</a:t>
            </a:r>
            <a:r>
              <a:rPr lang="en-US" altLang="zh-CN" sz="900" dirty="0">
                <a:latin typeface="Times New Roman" panose="02020603050405020304" pitchFamily="18" charset="0"/>
                <a:cs typeface="Times New Roman" panose="02020603050405020304" pitchFamily="18" charset="0"/>
              </a:rPr>
              <a:t>(</a:t>
            </a:r>
            <a:r>
              <a:rPr lang="en-US" altLang="zh-CN" sz="900" i="1" dirty="0">
                <a:latin typeface="Times New Roman" panose="02020603050405020304" pitchFamily="18" charset="0"/>
                <a:cs typeface="Times New Roman" panose="02020603050405020304" pitchFamily="18" charset="0"/>
              </a:rPr>
              <a:t>Clinical and Laboratory Standards Institute</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系列指南；</a:t>
            </a:r>
          </a:p>
        </p:txBody>
      </p:sp>
      <p:sp>
        <p:nvSpPr>
          <p:cNvPr id="18" name="右大括号 17"/>
          <p:cNvSpPr/>
          <p:nvPr/>
        </p:nvSpPr>
        <p:spPr bwMode="auto">
          <a:xfrm flipH="1">
            <a:off x="1924362" y="776028"/>
            <a:ext cx="439766" cy="5053542"/>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1000"/>
          </a:p>
        </p:txBody>
      </p:sp>
      <p:sp>
        <p:nvSpPr>
          <p:cNvPr id="42" name="矩形 41"/>
          <p:cNvSpPr/>
          <p:nvPr/>
        </p:nvSpPr>
        <p:spPr>
          <a:xfrm>
            <a:off x="851632" y="3165197"/>
            <a:ext cx="1072730" cy="275204"/>
          </a:xfrm>
          <a:prstGeom prst="rect">
            <a:avLst/>
          </a:prstGeom>
          <a:ln>
            <a:solidFill>
              <a:schemeClr val="bg2"/>
            </a:solidFill>
          </a:ln>
        </p:spPr>
        <p:txBody>
          <a:bodyPr wrap="none" anchor="ctr" anchorCtr="0">
            <a:spAutoFit/>
          </a:bodyPr>
          <a:lstStyle/>
          <a:p>
            <a:pPr algn="ctr">
              <a:lnSpc>
                <a:spcPct val="150000"/>
              </a:lnSpc>
            </a:pPr>
            <a:r>
              <a:rPr lang="en-US" altLang="zh-TW" sz="900" i="1" dirty="0">
                <a:latin typeface="Times New Roman" panose="02020603050405020304" pitchFamily="18" charset="0"/>
                <a:cs typeface="Times New Roman" panose="02020603050405020304" pitchFamily="18" charset="0"/>
              </a:rPr>
              <a:t>Method Evaluation</a:t>
            </a:r>
            <a:endParaRPr lang="zh-CN" altLang="en-US" sz="900" i="1" dirty="0">
              <a:latin typeface="Times New Roman" panose="02020603050405020304" pitchFamily="18" charset="0"/>
              <a:cs typeface="Times New Roman" panose="02020603050405020304" pitchFamily="18" charset="0"/>
            </a:endParaRPr>
          </a:p>
        </p:txBody>
      </p:sp>
      <p:sp>
        <p:nvSpPr>
          <p:cNvPr id="44" name="矩形 43"/>
          <p:cNvSpPr/>
          <p:nvPr/>
        </p:nvSpPr>
        <p:spPr>
          <a:xfrm>
            <a:off x="2363064" y="776028"/>
            <a:ext cx="5695790"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51-</a:t>
            </a:r>
            <a:r>
              <a:rPr lang="en-US" altLang="zh-TW" sz="900" i="1" dirty="0">
                <a:latin typeface="Times New Roman" panose="02020603050405020304" pitchFamily="18" charset="0"/>
                <a:cs typeface="Times New Roman" panose="02020603050405020304" pitchFamily="18" charset="0"/>
              </a:rPr>
              <a:t>A. Expression of Measurement Uncertainty in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2012/1/1</a:t>
            </a:r>
            <a:endParaRPr lang="zh-CN" altLang="en-US" sz="900" dirty="0">
              <a:latin typeface="Times New Roman" panose="02020603050405020304" pitchFamily="18" charset="0"/>
              <a:cs typeface="Times New Roman" panose="02020603050405020304" pitchFamily="18" charset="0"/>
            </a:endParaRPr>
          </a:p>
        </p:txBody>
      </p:sp>
      <p:sp>
        <p:nvSpPr>
          <p:cNvPr id="45" name="矩形 44"/>
          <p:cNvSpPr/>
          <p:nvPr/>
        </p:nvSpPr>
        <p:spPr>
          <a:xfrm>
            <a:off x="2363226" y="1076110"/>
            <a:ext cx="7269939"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53-</a:t>
            </a:r>
            <a:r>
              <a:rPr lang="en-US" altLang="zh-TW" sz="900" i="1" dirty="0">
                <a:latin typeface="Times New Roman" panose="02020603050405020304" pitchFamily="18" charset="0"/>
                <a:cs typeface="Times New Roman" panose="02020603050405020304" pitchFamily="18" charset="0"/>
              </a:rPr>
              <a:t>A. Characterization and Qualification of Commutable Reference Materials for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.30,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.12). 2010/5/1</a:t>
            </a:r>
            <a:endParaRPr lang="zh-CN" altLang="en-US" sz="900" dirty="0">
              <a:latin typeface="Times New Roman" panose="02020603050405020304" pitchFamily="18" charset="0"/>
              <a:cs typeface="Times New Roman" panose="02020603050405020304" pitchFamily="18" charset="0"/>
            </a:endParaRPr>
          </a:p>
        </p:txBody>
      </p:sp>
      <p:sp>
        <p:nvSpPr>
          <p:cNvPr id="46" name="矩形 45"/>
          <p:cNvSpPr/>
          <p:nvPr/>
        </p:nvSpPr>
        <p:spPr>
          <a:xfrm>
            <a:off x="2363226" y="1376192"/>
            <a:ext cx="7151317"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Precision Performance of Quantitative Measurement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.24,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.25). 2004/8/1</a:t>
            </a:r>
            <a:endParaRPr lang="zh-CN" altLang="en-US" sz="900" dirty="0">
              <a:latin typeface="Times New Roman" panose="02020603050405020304" pitchFamily="18" charset="0"/>
              <a:cs typeface="Times New Roman" panose="02020603050405020304" pitchFamily="18" charset="0"/>
            </a:endParaRPr>
          </a:p>
        </p:txBody>
      </p:sp>
      <p:sp>
        <p:nvSpPr>
          <p:cNvPr id="47" name="矩形 46"/>
          <p:cNvSpPr/>
          <p:nvPr/>
        </p:nvSpPr>
        <p:spPr>
          <a:xfrm>
            <a:off x="2363226" y="1676274"/>
            <a:ext cx="7055136"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6-</a:t>
            </a:r>
            <a:r>
              <a:rPr lang="en-US" altLang="zh-TW" sz="900" i="1" dirty="0">
                <a:latin typeface="Times New Roman" panose="02020603050405020304" pitchFamily="18" charset="0"/>
                <a:cs typeface="Times New Roman" panose="02020603050405020304" pitchFamily="18" charset="0"/>
              </a:rPr>
              <a:t>A. Evaluation of the Linearity of Quantitative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Statistical Approach</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.16). 2003/4/1</a:t>
            </a:r>
            <a:endParaRPr lang="zh-CN" altLang="en-US" sz="900" dirty="0">
              <a:latin typeface="Times New Roman" panose="02020603050405020304" pitchFamily="18" charset="0"/>
              <a:cs typeface="Times New Roman" panose="02020603050405020304" pitchFamily="18" charset="0"/>
            </a:endParaRPr>
          </a:p>
        </p:txBody>
      </p:sp>
      <p:sp>
        <p:nvSpPr>
          <p:cNvPr id="48" name="矩形 47"/>
          <p:cNvSpPr/>
          <p:nvPr/>
        </p:nvSpPr>
        <p:spPr>
          <a:xfrm>
            <a:off x="2363226" y="1976356"/>
            <a:ext cx="5628464"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Interference Testing in Clinical Chemistry</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.27). 2005/11/1</a:t>
            </a:r>
            <a:endParaRPr lang="zh-CN" altLang="en-US" sz="900" dirty="0">
              <a:latin typeface="Times New Roman" panose="02020603050405020304" pitchFamily="18" charset="0"/>
              <a:cs typeface="Times New Roman" panose="02020603050405020304" pitchFamily="18" charset="0"/>
            </a:endParaRPr>
          </a:p>
        </p:txBody>
      </p:sp>
      <p:sp>
        <p:nvSpPr>
          <p:cNvPr id="49" name="矩形 48"/>
          <p:cNvSpPr/>
          <p:nvPr/>
        </p:nvSpPr>
        <p:spPr>
          <a:xfrm>
            <a:off x="2363226" y="2251560"/>
            <a:ext cx="6612708"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9-</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Method Comparison and Bias Estimation Using Patient Samples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.19). 2002/9/1</a:t>
            </a:r>
            <a:endParaRPr lang="zh-CN" altLang="en-US" sz="900" dirty="0">
              <a:latin typeface="Times New Roman" panose="02020603050405020304" pitchFamily="18" charset="0"/>
              <a:cs typeface="Times New Roman" panose="02020603050405020304" pitchFamily="18" charset="0"/>
            </a:endParaRPr>
          </a:p>
        </p:txBody>
      </p:sp>
      <p:sp>
        <p:nvSpPr>
          <p:cNvPr id="50" name="矩形 49"/>
          <p:cNvSpPr/>
          <p:nvPr/>
        </p:nvSpPr>
        <p:spPr>
          <a:xfrm>
            <a:off x="2363226" y="2527015"/>
            <a:ext cx="7689926"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10-</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3</a:t>
            </a:r>
            <a:r>
              <a:rPr lang="en-US" altLang="zh-TW" sz="900" i="1" dirty="0">
                <a:latin typeface="Times New Roman" panose="02020603050405020304" pitchFamily="18" charset="0"/>
                <a:cs typeface="Times New Roman" panose="02020603050405020304" pitchFamily="18" charset="0"/>
              </a:rPr>
              <a:t>. Preliminary Evaluation of Quantitative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Third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.34). 2006/11/1</a:t>
            </a:r>
            <a:endParaRPr lang="zh-CN" altLang="en-US" sz="900" dirty="0">
              <a:latin typeface="Times New Roman" panose="02020603050405020304" pitchFamily="18" charset="0"/>
              <a:cs typeface="Times New Roman" panose="02020603050405020304" pitchFamily="18" charset="0"/>
            </a:endParaRPr>
          </a:p>
        </p:txBody>
      </p:sp>
      <p:sp>
        <p:nvSpPr>
          <p:cNvPr id="51" name="矩形 50"/>
          <p:cNvSpPr/>
          <p:nvPr/>
        </p:nvSpPr>
        <p:spPr>
          <a:xfrm>
            <a:off x="2363226" y="2802326"/>
            <a:ext cx="5128327"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11-</a:t>
            </a:r>
            <a:r>
              <a:rPr lang="en-US" altLang="zh-TW" sz="900" i="1" dirty="0">
                <a:latin typeface="Times New Roman" panose="02020603050405020304" pitchFamily="18" charset="0"/>
                <a:cs typeface="Times New Roman" panose="02020603050405020304" pitchFamily="18" charset="0"/>
              </a:rPr>
              <a:t>P. Uniformity of Claims For In Vitro Diagnostic Tests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Proposed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1996/7/1</a:t>
            </a:r>
            <a:endParaRPr lang="zh-CN" altLang="en-US" sz="900" dirty="0">
              <a:latin typeface="Times New Roman" panose="02020603050405020304" pitchFamily="18" charset="0"/>
              <a:cs typeface="Times New Roman" panose="02020603050405020304" pitchFamily="18" charset="0"/>
            </a:endParaRPr>
          </a:p>
        </p:txBody>
      </p:sp>
      <p:sp>
        <p:nvSpPr>
          <p:cNvPr id="52" name="矩形 51"/>
          <p:cNvSpPr/>
          <p:nvPr/>
        </p:nvSpPr>
        <p:spPr>
          <a:xfrm>
            <a:off x="2364129" y="3077530"/>
            <a:ext cx="6490879"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12-</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Protocol for Evaluation of Qualitative Test Performance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.28,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 2008/1/1</a:t>
            </a:r>
            <a:endParaRPr lang="zh-CN" altLang="en-US" sz="900" dirty="0">
              <a:latin typeface="Times New Roman" panose="02020603050405020304" pitchFamily="18" charset="0"/>
              <a:cs typeface="Times New Roman" panose="02020603050405020304" pitchFamily="18" charset="0"/>
            </a:endParaRPr>
          </a:p>
        </p:txBody>
      </p:sp>
      <p:sp>
        <p:nvSpPr>
          <p:cNvPr id="53" name="矩形 52"/>
          <p:cNvSpPr/>
          <p:nvPr/>
        </p:nvSpPr>
        <p:spPr>
          <a:xfrm>
            <a:off x="2364129" y="3352734"/>
            <a:ext cx="4214615"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13-</a:t>
            </a:r>
            <a:r>
              <a:rPr lang="en-US" altLang="zh-TW" sz="900" i="1" dirty="0">
                <a:latin typeface="Times New Roman" panose="02020603050405020304" pitchFamily="18" charset="0"/>
                <a:cs typeface="Times New Roman" panose="02020603050405020304" pitchFamily="18" charset="0"/>
              </a:rPr>
              <a:t>R. Laboratory Statistics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Standard Deviation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Report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1995/8/1</a:t>
            </a:r>
            <a:endParaRPr lang="zh-CN" altLang="en-US" sz="900" dirty="0">
              <a:latin typeface="Times New Roman" panose="02020603050405020304" pitchFamily="18" charset="0"/>
              <a:cs typeface="Times New Roman" panose="02020603050405020304" pitchFamily="18" charset="0"/>
            </a:endParaRPr>
          </a:p>
        </p:txBody>
      </p:sp>
      <p:sp>
        <p:nvSpPr>
          <p:cNvPr id="54" name="矩形 53"/>
          <p:cNvSpPr/>
          <p:nvPr/>
        </p:nvSpPr>
        <p:spPr>
          <a:xfrm>
            <a:off x="2364129" y="3627938"/>
            <a:ext cx="4897495"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Matrix Effects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2005/1/1</a:t>
            </a:r>
            <a:endParaRPr lang="zh-CN" altLang="en-US" sz="900" dirty="0">
              <a:latin typeface="Times New Roman" panose="02020603050405020304" pitchFamily="18" charset="0"/>
              <a:cs typeface="Times New Roman" panose="02020603050405020304" pitchFamily="18" charset="0"/>
            </a:endParaRPr>
          </a:p>
        </p:txBody>
      </p:sp>
      <p:sp>
        <p:nvSpPr>
          <p:cNvPr id="55" name="矩形 54"/>
          <p:cNvSpPr/>
          <p:nvPr/>
        </p:nvSpPr>
        <p:spPr>
          <a:xfrm>
            <a:off x="2364129" y="3903142"/>
            <a:ext cx="6510115"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Verification of Performance for Precision and Trueness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.17). 2005/6/1</a:t>
            </a:r>
            <a:endParaRPr lang="zh-CN" altLang="en-US" sz="900" dirty="0">
              <a:latin typeface="Times New Roman" panose="02020603050405020304" pitchFamily="18" charset="0"/>
              <a:cs typeface="Times New Roman" panose="02020603050405020304" pitchFamily="18" charset="0"/>
            </a:endParaRPr>
          </a:p>
        </p:txBody>
      </p:sp>
      <p:sp>
        <p:nvSpPr>
          <p:cNvPr id="56" name="矩形 55"/>
          <p:cNvSpPr/>
          <p:nvPr/>
        </p:nvSpPr>
        <p:spPr>
          <a:xfrm>
            <a:off x="2364129" y="4178346"/>
            <a:ext cx="7571303"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Detection Capability for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2012/6/1</a:t>
            </a:r>
            <a:endParaRPr lang="zh-CN" altLang="en-US" sz="900" dirty="0">
              <a:latin typeface="Times New Roman" panose="02020603050405020304" pitchFamily="18" charset="0"/>
              <a:cs typeface="Times New Roman" panose="02020603050405020304" pitchFamily="18" charset="0"/>
            </a:endParaRPr>
          </a:p>
        </p:txBody>
      </p:sp>
      <p:sp>
        <p:nvSpPr>
          <p:cNvPr id="57" name="矩形 56"/>
          <p:cNvSpPr/>
          <p:nvPr/>
        </p:nvSpPr>
        <p:spPr>
          <a:xfrm>
            <a:off x="2364129" y="4453550"/>
            <a:ext cx="7446269"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18-</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Risk Management Techniques to Identify and Control Laboratory Error Sources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.26). 2009/11/1</a:t>
            </a:r>
            <a:endParaRPr lang="zh-CN" altLang="en-US" sz="900" dirty="0">
              <a:latin typeface="Times New Roman" panose="02020603050405020304" pitchFamily="18" charset="0"/>
              <a:cs typeface="Times New Roman" panose="02020603050405020304" pitchFamily="18" charset="0"/>
            </a:endParaRPr>
          </a:p>
        </p:txBody>
      </p:sp>
      <p:sp>
        <p:nvSpPr>
          <p:cNvPr id="58" name="矩形 57"/>
          <p:cNvSpPr/>
          <p:nvPr/>
        </p:nvSpPr>
        <p:spPr>
          <a:xfrm>
            <a:off x="2364129" y="4728754"/>
            <a:ext cx="6048451"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21-</a:t>
            </a:r>
            <a:r>
              <a:rPr lang="en-US" altLang="zh-TW" sz="900" i="1" dirty="0">
                <a:latin typeface="Times New Roman" panose="02020603050405020304" pitchFamily="18" charset="0"/>
                <a:cs typeface="Times New Roman" panose="02020603050405020304" pitchFamily="18" charset="0"/>
              </a:rPr>
              <a:t>A. Estimation of Total Analytical Error for Clinical Laboratory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2003/4/1</a:t>
            </a:r>
            <a:endParaRPr lang="zh-CN" altLang="en-US" sz="900" dirty="0">
              <a:latin typeface="Times New Roman" panose="02020603050405020304" pitchFamily="18" charset="0"/>
              <a:cs typeface="Times New Roman" panose="02020603050405020304" pitchFamily="18" charset="0"/>
            </a:endParaRPr>
          </a:p>
        </p:txBody>
      </p:sp>
      <p:sp>
        <p:nvSpPr>
          <p:cNvPr id="59" name="矩形 58"/>
          <p:cNvSpPr/>
          <p:nvPr/>
        </p:nvSpPr>
        <p:spPr>
          <a:xfrm>
            <a:off x="2364129" y="5003958"/>
            <a:ext cx="5477782"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23-</a:t>
            </a:r>
            <a:r>
              <a:rPr lang="en-US" altLang="zh-TW" sz="900" i="1" dirty="0">
                <a:latin typeface="Times New Roman" panose="02020603050405020304" pitchFamily="18" charset="0"/>
                <a:cs typeface="Times New Roman" panose="02020603050405020304" pitchFamily="18" charset="0"/>
              </a:rPr>
              <a:t>A. Laboratory Quality Control Based on Risk Management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.18). 2011/10/1</a:t>
            </a:r>
            <a:endParaRPr lang="zh-CN" altLang="en-US" sz="900" dirty="0">
              <a:latin typeface="Times New Roman" panose="02020603050405020304" pitchFamily="18" charset="0"/>
              <a:cs typeface="Times New Roman" panose="02020603050405020304" pitchFamily="18" charset="0"/>
            </a:endParaRPr>
          </a:p>
        </p:txBody>
      </p:sp>
      <p:sp>
        <p:nvSpPr>
          <p:cNvPr id="60" name="矩形 59"/>
          <p:cNvSpPr/>
          <p:nvPr/>
        </p:nvSpPr>
        <p:spPr>
          <a:xfrm>
            <a:off x="2364129" y="5279162"/>
            <a:ext cx="8776762"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Assessment of the Diagnostic Accuracy of Laboratory Tests Using Receiver Operating Characteristic Curves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.23). 2011/11/1</a:t>
            </a:r>
            <a:endParaRPr lang="zh-CN" altLang="en-US" sz="900" dirty="0">
              <a:latin typeface="Times New Roman" panose="02020603050405020304" pitchFamily="18" charset="0"/>
              <a:cs typeface="Times New Roman" panose="02020603050405020304" pitchFamily="18" charset="0"/>
            </a:endParaRPr>
          </a:p>
        </p:txBody>
      </p:sp>
      <p:sp>
        <p:nvSpPr>
          <p:cNvPr id="61" name="矩形 60"/>
          <p:cNvSpPr/>
          <p:nvPr/>
        </p:nvSpPr>
        <p:spPr>
          <a:xfrm>
            <a:off x="2364129" y="5554366"/>
            <a:ext cx="5352747"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A. Evaluation of Stability of In Vitro Diagnostic Reagents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2009/9/1</a:t>
            </a:r>
            <a:endParaRPr lang="zh-CN" altLang="en-US" sz="900" dirty="0">
              <a:latin typeface="Times New Roman" panose="02020603050405020304" pitchFamily="18" charset="0"/>
              <a:cs typeface="Times New Roman" panose="02020603050405020304" pitchFamily="18" charset="0"/>
            </a:endParaRPr>
          </a:p>
        </p:txBody>
      </p:sp>
      <p:sp>
        <p:nvSpPr>
          <p:cNvPr id="24" name="矩形 23"/>
          <p:cNvSpPr/>
          <p:nvPr/>
        </p:nvSpPr>
        <p:spPr>
          <a:xfrm>
            <a:off x="93313" y="452354"/>
            <a:ext cx="10944022" cy="273793"/>
          </a:xfrm>
          <a:prstGeom prst="rect">
            <a:avLst/>
          </a:prstGeom>
          <a:ln>
            <a:noFill/>
          </a:ln>
        </p:spPr>
        <p:txBody>
          <a:bodyPr wrap="none">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from</a:t>
            </a:r>
            <a:r>
              <a:rPr lang="zh-CN" altLang="en-US" sz="900" dirty="0">
                <a:latin typeface="Times New Roman" panose="02020603050405020304" pitchFamily="18" charset="0"/>
                <a:cs typeface="Times New Roman" panose="02020603050405020304" pitchFamily="18" charset="0"/>
              </a:rPr>
              <a:t>：</a:t>
            </a:r>
            <a:r>
              <a:rPr lang="en-US" altLang="zh-TW" sz="900" i="1" dirty="0">
                <a:latin typeface="Times New Roman" panose="02020603050405020304" pitchFamily="18" charset="0"/>
                <a:cs typeface="Times New Roman" panose="02020603050405020304" pitchFamily="18" charset="0"/>
              </a:rPr>
              <a:t> </a:t>
            </a:r>
            <a:r>
              <a:rPr lang="en-US" altLang="zh-CN" sz="900" i="1" dirty="0">
                <a:latin typeface="Times New Roman" pitchFamily="18" charset="0"/>
                <a:cs typeface="Times New Roman" pitchFamily="18" charset="0"/>
              </a:rPr>
              <a:t>college of Physicians surgeons of </a:t>
            </a:r>
            <a:r>
              <a:rPr lang="en-US" altLang="zh-CN" sz="900" i="1" dirty="0" err="1">
                <a:latin typeface="Times New Roman" pitchFamily="18" charset="0"/>
                <a:cs typeface="Times New Roman" pitchFamily="18" charset="0"/>
              </a:rPr>
              <a:t>alberta</a:t>
            </a:r>
            <a:r>
              <a:rPr lang="en-US" altLang="zh-CN" sz="900" i="1" dirty="0">
                <a:latin typeface="Times New Roman" pitchFamily="18" charset="0"/>
                <a:cs typeface="Times New Roman" pitchFamily="18" charset="0"/>
              </a:rPr>
              <a:t> in Canada</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Alberta Laboratory Quality Enhancement Program</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ALQEP</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Additional Information ~ Index of CLSI</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NCCLS Standards</a:t>
            </a:r>
            <a:r>
              <a:rPr lang="en-US" altLang="zh-CN" sz="900" dirty="0">
                <a:latin typeface="Times New Roman" pitchFamily="18" charset="0"/>
                <a:cs typeface="Times New Roman" pitchFamily="18" charset="0"/>
              </a:rPr>
              <a:t> &amp; </a:t>
            </a:r>
            <a:r>
              <a:rPr lang="en-US" altLang="zh-CN" sz="900" i="1" dirty="0">
                <a:latin typeface="Times New Roman" pitchFamily="18" charset="0"/>
                <a:cs typeface="Times New Roman" pitchFamily="18" charset="0"/>
              </a:rPr>
              <a:t>Guidelines</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Wednesday</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August</a:t>
            </a:r>
            <a:r>
              <a:rPr lang="en-US" altLang="zh-CN" sz="900" dirty="0">
                <a:latin typeface="Times New Roman" pitchFamily="18" charset="0"/>
                <a:cs typeface="Times New Roman" pitchFamily="18" charset="0"/>
              </a:rPr>
              <a:t> 22, 2012 .</a:t>
            </a:r>
          </a:p>
        </p:txBody>
      </p:sp>
      <p:cxnSp>
        <p:nvCxnSpPr>
          <p:cNvPr id="3" name="直接连接符 2"/>
          <p:cNvCxnSpPr/>
          <p:nvPr/>
        </p:nvCxnSpPr>
        <p:spPr>
          <a:xfrm>
            <a:off x="673836" y="3302799"/>
            <a:ext cx="180000" cy="0"/>
          </a:xfrm>
          <a:prstGeom prst="line">
            <a:avLst/>
          </a:prstGeom>
          <a:ln>
            <a:solidFill>
              <a:srgbClr val="FF00FF">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1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t>：</a:t>
            </a:r>
          </a:p>
        </p:txBody>
      </p:sp>
      <p:grpSp>
        <p:nvGrpSpPr>
          <p:cNvPr id="18436" name="组合 1"/>
          <p:cNvGrpSpPr>
            <a:grpSpLocks/>
          </p:cNvGrpSpPr>
          <p:nvPr/>
        </p:nvGrpSpPr>
        <p:grpSpPr bwMode="auto">
          <a:xfrm>
            <a:off x="744538" y="800899"/>
            <a:ext cx="10090150" cy="4846638"/>
            <a:chOff x="744240" y="882383"/>
            <a:chExt cx="10090258" cy="4847482"/>
          </a:xfrm>
        </p:grpSpPr>
        <p:sp>
          <p:nvSpPr>
            <p:cNvPr id="18437" name="Rectangle 14"/>
            <p:cNvSpPr>
              <a:spLocks noChangeArrowheads="1"/>
            </p:cNvSpPr>
            <p:nvPr/>
          </p:nvSpPr>
          <p:spPr bwMode="auto">
            <a:xfrm>
              <a:off x="744240" y="2244295"/>
              <a:ext cx="10090258"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常用的評價方法可以有：</a:t>
              </a:r>
              <a:endParaRPr lang="en-US" altLang="zh-CN" sz="1100" dirty="0"/>
            </a:p>
            <a:p>
              <a:pPr>
                <a:lnSpc>
                  <a:spcPct val="150000"/>
                </a:lnSpc>
              </a:pPr>
              <a:r>
                <a:rPr lang="zh-CN" altLang="en-US" sz="1100" dirty="0"/>
                <a:t>       同一樣本在一個分析批內的變異指標，長期監測室內質控的變異統計，和在同一檢測系統層面或者每個檢測指標層面的室間質評計劃的數據統計等，來評判同一種檢測系統內，或者每種檢測指標所有在不同時間和空間檢驗量值的分析精密程度；</a:t>
              </a:r>
              <a:endParaRPr lang="en-US" altLang="zh-CN" sz="1100" dirty="0"/>
            </a:p>
            <a:p>
              <a:pPr>
                <a:lnSpc>
                  <a:spcPct val="150000"/>
                </a:lnSpc>
              </a:pPr>
              <a:r>
                <a:rPr lang="zh-CN" altLang="en-US" sz="1100" dirty="0"/>
                <a:t>       以及通過美国临床实验室标准化协会</a:t>
              </a:r>
              <a:r>
                <a:rPr lang="en-US" altLang="zh-CN" sz="800" dirty="0"/>
                <a:t>(</a:t>
              </a:r>
              <a:r>
                <a:rPr lang="en-US" altLang="zh-CN" sz="800" i="1" dirty="0">
                  <a:latin typeface="Times New Roman" pitchFamily="18" charset="0"/>
                  <a:cs typeface="Times New Roman" pitchFamily="18" charset="0"/>
                </a:rPr>
                <a:t>CLSI</a:t>
              </a:r>
              <a:r>
                <a:rPr lang="en-US" altLang="zh-CN" sz="800" dirty="0"/>
                <a:t>)</a:t>
              </a:r>
              <a:r>
                <a:rPr lang="zh-CN" altLang="en-US" sz="1100" dirty="0"/>
                <a:t>推薦的，</a:t>
              </a:r>
              <a:r>
                <a:rPr lang="en-US" altLang="zh-CN" sz="1100" dirty="0"/>
                <a:t>《</a:t>
              </a:r>
              <a:r>
                <a:rPr lang="zh-CN" altLang="en-US" sz="1100" dirty="0"/>
                <a:t>定量测量方法的精密度性能评价</a:t>
              </a:r>
              <a:r>
                <a:rPr lang="en-US" altLang="zh-CN" sz="1100" dirty="0"/>
                <a:t>》</a:t>
              </a:r>
              <a:r>
                <a:rPr lang="en-US" altLang="zh-CN" sz="800" dirty="0"/>
                <a:t>(</a:t>
              </a:r>
              <a:r>
                <a:rPr lang="en-US" altLang="zh-CN" sz="800" i="1" dirty="0">
                  <a:latin typeface="Times New Roman" pitchFamily="18" charset="0"/>
                  <a:cs typeface="Times New Roman" pitchFamily="18" charset="0"/>
                </a:rPr>
                <a:t>EP5-A2 Evaluation of Precision Performance of </a:t>
              </a:r>
              <a:r>
                <a:rPr lang="en-US" altLang="zh-CN" sz="800" i="1" dirty="0" err="1">
                  <a:latin typeface="Times New Roman" pitchFamily="18" charset="0"/>
                  <a:cs typeface="Times New Roman" pitchFamily="18" charset="0"/>
                </a:rPr>
                <a:t>Quantative</a:t>
              </a:r>
              <a:r>
                <a:rPr lang="en-US" altLang="zh-CN" sz="800" i="1" dirty="0">
                  <a:latin typeface="Times New Roman" pitchFamily="18" charset="0"/>
                  <a:cs typeface="Times New Roman" pitchFamily="18" charset="0"/>
                </a:rPr>
                <a:t> Measurement </a:t>
              </a:r>
              <a:r>
                <a:rPr lang="en-US" altLang="zh-CN" sz="800" i="1" dirty="0" err="1">
                  <a:latin typeface="Times New Roman" pitchFamily="18" charset="0"/>
                  <a:cs typeface="Times New Roman" pitchFamily="18" charset="0"/>
                </a:rPr>
                <a:t>Metheods</a:t>
              </a:r>
              <a:r>
                <a:rPr lang="en-US" altLang="zh-CN" sz="800" dirty="0"/>
                <a:t>)</a:t>
              </a:r>
              <a:r>
                <a:rPr lang="zh-CN" altLang="en-US" sz="1100" dirty="0"/>
                <a:t>指南中定義的「分析批內的不精密度</a:t>
              </a:r>
              <a:r>
                <a:rPr lang="en-US" altLang="zh-CN" sz="900" dirty="0"/>
                <a:t>(</a:t>
              </a:r>
              <a:r>
                <a:rPr lang="en-US" altLang="zh-CN" sz="800" i="1" dirty="0">
                  <a:latin typeface="Times New Roman" pitchFamily="18" charset="0"/>
                  <a:cs typeface="Times New Roman" pitchFamily="18" charset="0"/>
                </a:rPr>
                <a:t>Repeatability</a:t>
              </a:r>
              <a:r>
                <a:rPr lang="en-US" altLang="zh-CN" sz="800" dirty="0"/>
                <a:t> (</a:t>
              </a:r>
              <a:r>
                <a:rPr lang="en-US" altLang="zh-CN" sz="800" i="1" dirty="0">
                  <a:latin typeface="Times New Roman" pitchFamily="18" charset="0"/>
                  <a:cs typeface="Times New Roman" pitchFamily="18" charset="0"/>
                </a:rPr>
                <a:t>Within-Run Precision</a:t>
              </a:r>
              <a:r>
                <a:rPr lang="en-US" altLang="zh-CN" sz="800" dirty="0"/>
                <a:t>)</a:t>
              </a:r>
              <a:r>
                <a:rPr lang="en-US" altLang="zh-CN" sz="900" dirty="0"/>
                <a:t>)</a:t>
              </a:r>
              <a:r>
                <a:rPr lang="zh-CN" altLang="en-US" sz="1100" dirty="0"/>
                <a:t>、分析批間的不精密度</a:t>
              </a:r>
              <a:r>
                <a:rPr lang="en-US" altLang="zh-CN" sz="900" dirty="0"/>
                <a:t>(</a:t>
              </a:r>
              <a:r>
                <a:rPr lang="en-US" altLang="zh-CN" sz="800" i="1" dirty="0">
                  <a:latin typeface="Times New Roman" pitchFamily="18" charset="0"/>
                  <a:cs typeface="Times New Roman" pitchFamily="18" charset="0"/>
                </a:rPr>
                <a:t>Between-Run Precision</a:t>
              </a:r>
              <a:r>
                <a:rPr lang="en-US" altLang="zh-CN" sz="900" dirty="0"/>
                <a:t>)</a:t>
              </a:r>
              <a:r>
                <a:rPr lang="zh-CN" altLang="en-US" sz="1100" dirty="0"/>
                <a:t>、工作日間的不精密度</a:t>
              </a:r>
              <a:r>
                <a:rPr lang="en-US" altLang="zh-CN" sz="900" dirty="0"/>
                <a:t>(</a:t>
              </a:r>
              <a:r>
                <a:rPr lang="en-US" altLang="zh-CN" sz="800" i="1" dirty="0">
                  <a:latin typeface="Times New Roman" pitchFamily="18" charset="0"/>
                  <a:cs typeface="Times New Roman" pitchFamily="18" charset="0"/>
                </a:rPr>
                <a:t>Day-to-day</a:t>
              </a:r>
              <a:r>
                <a:rPr lang="en-US" altLang="zh-CN" sz="800" dirty="0"/>
                <a:t> (</a:t>
              </a:r>
              <a:r>
                <a:rPr lang="en-US" altLang="zh-CN" sz="800" i="1" dirty="0">
                  <a:latin typeface="Times New Roman" pitchFamily="18" charset="0"/>
                  <a:cs typeface="Times New Roman" pitchFamily="18" charset="0"/>
                </a:rPr>
                <a:t>also called Between-Day</a:t>
              </a:r>
              <a:r>
                <a:rPr lang="en-US" altLang="zh-CN" sz="800" dirty="0"/>
                <a:t>)</a:t>
              </a:r>
              <a:r>
                <a:rPr lang="en-US" altLang="zh-CN" sz="800" i="1" dirty="0">
                  <a:latin typeface="Times New Roman" pitchFamily="18" charset="0"/>
                  <a:cs typeface="Times New Roman" pitchFamily="18" charset="0"/>
                </a:rPr>
                <a:t> Precision</a:t>
              </a:r>
              <a:r>
                <a:rPr lang="en-US" altLang="zh-CN" sz="900" dirty="0"/>
                <a:t>)</a:t>
              </a:r>
              <a:r>
                <a:rPr lang="zh-CN" altLang="en-US" sz="1100" dirty="0"/>
                <a:t>、儀器內的總合成的不精密度</a:t>
              </a:r>
              <a:r>
                <a:rPr lang="en-US" altLang="zh-CN" sz="900" dirty="0"/>
                <a:t>(</a:t>
              </a:r>
              <a:r>
                <a:rPr lang="en-US" altLang="zh-CN" sz="800" i="1" dirty="0">
                  <a:latin typeface="Times New Roman" pitchFamily="18" charset="0"/>
                  <a:cs typeface="Times New Roman" pitchFamily="18" charset="0"/>
                </a:rPr>
                <a:t>Within-Device or Within-Laboratory Precision</a:t>
              </a:r>
              <a:r>
                <a:rPr lang="en-US" altLang="zh-CN" sz="900" dirty="0"/>
                <a:t>)</a:t>
              </a:r>
              <a:r>
                <a:rPr lang="zh-CN" altLang="en-US" sz="1100" dirty="0"/>
                <a:t>」的概念，和</a:t>
              </a:r>
              <a:r>
                <a:rPr lang="en-US" altLang="zh-CN" sz="1100" dirty="0"/>
                <a:t>《</a:t>
              </a:r>
              <a:r>
                <a:rPr lang="zh-CN" altLang="en-US" sz="1100" dirty="0"/>
                <a:t>精密度和准确度性能在用戶端的確認</a:t>
              </a:r>
              <a:r>
                <a:rPr lang="en-US" altLang="zh-CN" sz="1100" dirty="0"/>
                <a:t>》</a:t>
              </a:r>
              <a:r>
                <a:rPr lang="en-US" altLang="zh-CN" sz="800" dirty="0"/>
                <a:t>(</a:t>
              </a:r>
              <a:r>
                <a:rPr lang="en-US" altLang="zh-CN" sz="800" i="1" dirty="0">
                  <a:latin typeface="Times New Roman" pitchFamily="18" charset="0"/>
                  <a:cs typeface="Times New Roman" pitchFamily="18" charset="0"/>
                </a:rPr>
                <a:t>EP15-A2 User Demonstration of Performance for Precision and Accuracy</a:t>
              </a:r>
              <a:r>
                <a:rPr lang="en-US" altLang="zh-CN" sz="800" dirty="0"/>
                <a:t>)</a:t>
              </a:r>
              <a:r>
                <a:rPr lang="zh-CN" altLang="en-US" sz="1100" dirty="0"/>
                <a:t>指南中定義的「分析批內的不精密度</a:t>
              </a:r>
              <a:r>
                <a:rPr lang="en-US" altLang="zh-CN" sz="900" dirty="0"/>
                <a:t>(</a:t>
              </a:r>
              <a:r>
                <a:rPr lang="en-US" altLang="zh-CN" sz="800" i="1" dirty="0">
                  <a:latin typeface="Times New Roman" pitchFamily="18" charset="0"/>
                  <a:cs typeface="Times New Roman" pitchFamily="18" charset="0"/>
                </a:rPr>
                <a:t>Repeatability</a:t>
              </a:r>
              <a:r>
                <a:rPr lang="en-US" altLang="zh-CN" sz="800" dirty="0"/>
                <a:t> (</a:t>
              </a:r>
              <a:r>
                <a:rPr lang="en-US" altLang="zh-CN" sz="800" i="1" dirty="0">
                  <a:latin typeface="Times New Roman" pitchFamily="18" charset="0"/>
                  <a:cs typeface="Times New Roman" pitchFamily="18" charset="0"/>
                </a:rPr>
                <a:t>Within-Run Precision</a:t>
              </a:r>
              <a:r>
                <a:rPr lang="en-US" altLang="zh-CN" sz="800" dirty="0"/>
                <a:t>)</a:t>
              </a:r>
              <a:r>
                <a:rPr lang="en-US" altLang="zh-CN" sz="900" dirty="0"/>
                <a:t>)</a:t>
              </a:r>
              <a:r>
                <a:rPr lang="zh-CN" altLang="en-US" sz="1100" dirty="0"/>
                <a:t>、儀器內的總合成的不精密度</a:t>
              </a:r>
              <a:r>
                <a:rPr lang="en-US" altLang="zh-CN" sz="900" dirty="0"/>
                <a:t>(</a:t>
              </a:r>
              <a:r>
                <a:rPr lang="en-US" altLang="zh-CN" sz="800" i="1" dirty="0">
                  <a:latin typeface="Times New Roman" pitchFamily="18" charset="0"/>
                  <a:cs typeface="Times New Roman" pitchFamily="18" charset="0"/>
                </a:rPr>
                <a:t>Within-Laboratory Precision</a:t>
              </a:r>
              <a:r>
                <a:rPr lang="en-US" altLang="zh-CN" sz="900" dirty="0"/>
                <a:t>)</a:t>
              </a:r>
              <a:r>
                <a:rPr lang="zh-CN" altLang="en-US" sz="1100" dirty="0"/>
                <a:t>」概念等進行評價確認；</a:t>
              </a:r>
              <a:endParaRPr lang="en-US" altLang="zh-CN" sz="1100" dirty="0"/>
            </a:p>
          </p:txBody>
        </p:sp>
        <p:sp>
          <p:nvSpPr>
            <p:cNvPr id="18438" name="Rectangle 14"/>
            <p:cNvSpPr>
              <a:spLocks noChangeArrowheads="1"/>
            </p:cNvSpPr>
            <p:nvPr/>
          </p:nvSpPr>
          <p:spPr bwMode="auto">
            <a:xfrm>
              <a:off x="744240" y="4114038"/>
              <a:ext cx="10090258"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但是需要注意的是，檢驗系統尤其是集成自動化的機械系統，如全自動生化分析儀，全自動血液分析儀、全自動免疫分析儀等，正常情況下，在重複性方面通常不會出現較大的波動，所以如果儀器內的總合成的不精密度</a:t>
              </a:r>
              <a:r>
                <a:rPr lang="en-US" altLang="zh-CN" sz="900" dirty="0"/>
                <a:t>(</a:t>
              </a:r>
              <a:r>
                <a:rPr lang="en-US" altLang="zh-CN" sz="800" i="1" dirty="0">
                  <a:latin typeface="Times New Roman" pitchFamily="18" charset="0"/>
                  <a:cs typeface="Times New Roman" pitchFamily="18" charset="0"/>
                </a:rPr>
                <a:t>Within-Laboratory Precision</a:t>
              </a:r>
              <a:r>
                <a:rPr lang="en-US" altLang="zh-CN" sz="900" dirty="0"/>
                <a:t>)</a:t>
              </a:r>
              <a:r>
                <a:rPr lang="zh-CN" altLang="en-US" sz="1100" dirty="0"/>
                <a:t>明顯異於分析批內的不精密度</a:t>
              </a:r>
              <a:r>
                <a:rPr lang="en-US" altLang="zh-CN" sz="900" dirty="0"/>
                <a:t>(</a:t>
              </a:r>
              <a:r>
                <a:rPr lang="en-US" altLang="zh-CN" sz="800" i="1" dirty="0">
                  <a:latin typeface="Times New Roman" pitchFamily="18" charset="0"/>
                  <a:cs typeface="Times New Roman" pitchFamily="18" charset="0"/>
                </a:rPr>
                <a:t>Repeatability</a:t>
              </a:r>
              <a:r>
                <a:rPr lang="en-US" altLang="zh-CN" sz="800" dirty="0"/>
                <a:t> (</a:t>
              </a:r>
              <a:r>
                <a:rPr lang="en-US" altLang="zh-CN" sz="800" i="1" dirty="0">
                  <a:latin typeface="Times New Roman" pitchFamily="18" charset="0"/>
                  <a:cs typeface="Times New Roman" pitchFamily="18" charset="0"/>
                </a:rPr>
                <a:t>Within-Run Precision</a:t>
              </a:r>
              <a:r>
                <a:rPr lang="en-US" altLang="zh-CN" sz="800" dirty="0"/>
                <a:t>)</a:t>
              </a:r>
              <a:r>
                <a:rPr lang="en-US" altLang="zh-CN" sz="900" dirty="0"/>
                <a:t>)</a:t>
              </a:r>
              <a:r>
                <a:rPr lang="zh-CN" altLang="en-US" sz="1100" dirty="0"/>
                <a:t>，「重現」的貢獻明顯超出「重複」且「有一定規律性」，則提示檢測過程中可能發生了系統偏差所造成，這類系統偏差產生的影響，在一個控制批內往往不會隨機發生而是穩定顯現，所以就短期效果而言，比如在一個分析批內幾個分析批間等，其呈現的特點可能并不同於常規意義上的刻度變差增大，而對於長期觀測，比如年度室內質控監測這種體量的實驗，如果這類影響因素發生的幾率比較隨機的話，在總的統計時則有可能會與刻度變差增大的特點比較相似，通常對於臨床檢驗，在分析批內存在大於臨界系統誤差的偏倚是不能接受的，所以一個穩定的檢測系統最好是能夠逐漸消除了此類影響因素之後的控制狀態。</a:t>
              </a:r>
            </a:p>
          </p:txBody>
        </p:sp>
        <p:sp>
          <p:nvSpPr>
            <p:cNvPr id="18439" name="Rectangle 14"/>
            <p:cNvSpPr>
              <a:spLocks noChangeArrowheads="1"/>
            </p:cNvSpPr>
            <p:nvPr/>
          </p:nvSpPr>
          <p:spPr bwMode="auto">
            <a:xfrm>
              <a:off x="744240" y="882383"/>
              <a:ext cx="10090258" cy="136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對「不精密度」貢獻來源進行分割，根據不同的分類標準和不同的分解層次，可以有很多種劃分方法，但對於臨床應用上影響最大的，往往可以從「重複」和「重現」兩個層面來描述：</a:t>
              </a:r>
              <a:endParaRPr lang="en-US" altLang="zh-CN" sz="1100" dirty="0"/>
            </a:p>
            <a:p>
              <a:pPr>
                <a:lnSpc>
                  <a:spcPct val="150000"/>
                </a:lnSpc>
              </a:pPr>
              <a:r>
                <a:rPr lang="en-US" altLang="zh-TW" sz="1100" dirty="0"/>
                <a:t>       </a:t>
              </a:r>
              <a:r>
                <a:rPr lang="zh-TW" altLang="en-US" sz="1100" dirty="0"/>
                <a:t>重複性</a:t>
              </a:r>
              <a:r>
                <a:rPr lang="en-US" altLang="zh-TW" sz="1100" dirty="0"/>
                <a:t>(</a:t>
              </a:r>
              <a:r>
                <a:rPr lang="zh-TW" altLang="en-US" sz="1100" dirty="0"/>
                <a:t>檢測結果的重複性</a:t>
              </a:r>
              <a:r>
                <a:rPr lang="en-US" altLang="zh-TW" sz="1100" dirty="0"/>
                <a:t>)</a:t>
              </a:r>
              <a:r>
                <a:rPr lang="zh-TW" altLang="en-US" sz="1100" dirty="0"/>
                <a:t> － 在相同</a:t>
              </a:r>
              <a:r>
                <a:rPr lang="zh-CN" altLang="en-US" sz="1100" dirty="0"/>
                <a:t>的</a:t>
              </a:r>
              <a:r>
                <a:rPr lang="zh-TW" altLang="en-US" sz="1100" dirty="0"/>
                <a:t>檢測條件下對同一待測物進行連續測量所得結果的接近程度</a:t>
              </a:r>
              <a:r>
                <a:rPr lang="en-US" altLang="zh-TW" sz="900" dirty="0"/>
                <a:t>(</a:t>
              </a:r>
              <a:r>
                <a:rPr lang="en-US" altLang="zh-TW" sz="900" i="1" dirty="0">
                  <a:latin typeface="Times New Roman" pitchFamily="18" charset="0"/>
                  <a:cs typeface="Times New Roman" pitchFamily="18" charset="0"/>
                </a:rPr>
                <a:t>VIM:1993</a:t>
              </a:r>
              <a:r>
                <a:rPr lang="en-US" altLang="zh-TW" sz="900" dirty="0"/>
                <a:t>)(</a:t>
              </a:r>
              <a:r>
                <a:rPr lang="en-US" altLang="zh-TW" sz="900" i="1" dirty="0">
                  <a:latin typeface="Times New Roman" pitchFamily="18" charset="0"/>
                  <a:cs typeface="Times New Roman" pitchFamily="18" charset="0"/>
                </a:rPr>
                <a:t>ISO3534-1</a:t>
              </a:r>
              <a:r>
                <a:rPr lang="en-US" altLang="zh-TW" sz="900" dirty="0"/>
                <a:t>)</a:t>
              </a:r>
              <a:r>
                <a:rPr lang="zh-CN" altLang="en-US" sz="1100" dirty="0"/>
                <a:t>；</a:t>
              </a:r>
              <a:endParaRPr lang="en-US" altLang="zh-CN" sz="1100" dirty="0"/>
            </a:p>
            <a:p>
              <a:pPr>
                <a:lnSpc>
                  <a:spcPct val="150000"/>
                </a:lnSpc>
              </a:pPr>
              <a:r>
                <a:rPr lang="en-US" altLang="zh-TW" sz="1100" dirty="0"/>
                <a:t>       </a:t>
              </a:r>
              <a:r>
                <a:rPr lang="zh-TW" altLang="en-US" sz="1100" dirty="0"/>
                <a:t>重現性</a:t>
              </a:r>
              <a:r>
                <a:rPr lang="en-US" altLang="zh-TW" sz="1100" dirty="0"/>
                <a:t>(</a:t>
              </a:r>
              <a:r>
                <a:rPr lang="zh-TW" altLang="en-US" sz="1100" dirty="0"/>
                <a:t>檢測結果的再現性</a:t>
              </a:r>
              <a:r>
                <a:rPr lang="en-US" altLang="zh-TW" sz="1100" dirty="0"/>
                <a:t>)</a:t>
              </a:r>
              <a:r>
                <a:rPr lang="zh-TW" altLang="en-US" sz="1100" dirty="0"/>
                <a:t> － 在變化的檢測條件下對同一待測物進行檢測所獲得結果的接近程度</a:t>
              </a:r>
              <a:r>
                <a:rPr lang="en-US" altLang="zh-TW" sz="900" dirty="0"/>
                <a:t>(</a:t>
              </a:r>
              <a:r>
                <a:rPr lang="en-US" altLang="zh-TW" sz="900" i="1" dirty="0">
                  <a:latin typeface="Times New Roman" pitchFamily="18" charset="0"/>
                  <a:cs typeface="Times New Roman" pitchFamily="18" charset="0"/>
                </a:rPr>
                <a:t>ISO5725-1</a:t>
              </a:r>
              <a:r>
                <a:rPr lang="en-US" altLang="zh-TW" sz="900" dirty="0"/>
                <a:t>)</a:t>
              </a:r>
              <a:r>
                <a:rPr lang="zh-CN" altLang="en-US" sz="1100" dirty="0"/>
                <a:t>；</a:t>
              </a:r>
              <a:endParaRPr lang="en-US" altLang="zh-CN" sz="1100" dirty="0"/>
            </a:p>
            <a:p>
              <a:pPr>
                <a:lnSpc>
                  <a:spcPct val="150000"/>
                </a:lnSpc>
              </a:pPr>
              <a:r>
                <a:rPr lang="en-US" altLang="zh-TW" sz="1100" dirty="0"/>
                <a:t>       </a:t>
              </a:r>
              <a:r>
                <a:rPr lang="zh-CN" altLang="en-US" sz="900" dirty="0"/>
                <a:t>（</a:t>
              </a:r>
              <a:r>
                <a:rPr lang="zh-TW" altLang="en-US" sz="900" dirty="0"/>
                <a:t>比如：不同的時間、不同的地點、不同的操作者、不同的檢測工具、不同的樣本等</a:t>
              </a:r>
              <a:r>
                <a:rPr lang="zh-CN" altLang="en-US" sz="900" dirty="0"/>
                <a: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19459"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t>：</a:t>
            </a:r>
            <a:r>
              <a:rPr lang="en-US" altLang="zh-CN" sz="1300" dirty="0"/>
              <a:t> </a:t>
            </a:r>
            <a:r>
              <a:rPr lang="zh-CN" altLang="en-US" sz="900" dirty="0"/>
              <a:t>～</a:t>
            </a:r>
            <a:r>
              <a:rPr lang="en-US" altLang="zh-CN" sz="1300" dirty="0"/>
              <a:t> </a:t>
            </a:r>
            <a:r>
              <a:rPr lang="en-US" altLang="zh-CN" sz="900" i="1" dirty="0">
                <a:latin typeface="Times New Roman" pitchFamily="18" charset="0"/>
                <a:cs typeface="Times New Roman" pitchFamily="18" charset="0"/>
              </a:rPr>
              <a:t>Repeatability</a:t>
            </a:r>
            <a:r>
              <a:rPr lang="zh-CN" altLang="en-US" sz="900" i="1"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a:t>
            </a:r>
            <a:r>
              <a:rPr lang="en-US" altLang="zh-CN" sz="900" i="1" dirty="0">
                <a:latin typeface="Times New Roman" pitchFamily="18" charset="0"/>
                <a:cs typeface="Times New Roman" pitchFamily="18" charset="0"/>
              </a:rPr>
              <a:t>EP5-A2</a:t>
            </a:r>
            <a:r>
              <a:rPr lang="zh-CN" altLang="en-US" sz="900" i="1"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a:t>
            </a:r>
            <a:r>
              <a:rPr lang="en-US" altLang="zh-CN" sz="900" i="1" dirty="0">
                <a:latin typeface="Times New Roman" pitchFamily="18" charset="0"/>
                <a:cs typeface="Times New Roman" pitchFamily="18" charset="0"/>
              </a:rPr>
              <a:t>EP15-A2</a:t>
            </a:r>
            <a:endParaRPr lang="zh-CN" altLang="en-US" sz="900" i="1" dirty="0">
              <a:latin typeface="Times New Roman" pitchFamily="18" charset="0"/>
              <a:cs typeface="Times New Roman" pitchFamily="18" charset="0"/>
            </a:endParaRPr>
          </a:p>
        </p:txBody>
      </p:sp>
      <p:grpSp>
        <p:nvGrpSpPr>
          <p:cNvPr id="3" name="组合 2"/>
          <p:cNvGrpSpPr/>
          <p:nvPr/>
        </p:nvGrpSpPr>
        <p:grpSpPr>
          <a:xfrm>
            <a:off x="1127253" y="726104"/>
            <a:ext cx="9427645" cy="5187106"/>
            <a:chOff x="1127253" y="726104"/>
            <a:chExt cx="9427645" cy="5187106"/>
          </a:xfrm>
        </p:grpSpPr>
        <p:pic>
          <p:nvPicPr>
            <p:cNvPr id="880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031" y="2201182"/>
              <a:ext cx="894139" cy="3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82" y="1523240"/>
              <a:ext cx="3240238" cy="438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3" name="Rectangle 14"/>
            <p:cNvSpPr>
              <a:spLocks noChangeArrowheads="1"/>
            </p:cNvSpPr>
            <p:nvPr/>
          </p:nvSpPr>
          <p:spPr bwMode="auto">
            <a:xfrm>
              <a:off x="1127253" y="1233639"/>
              <a:ext cx="94276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甲種胎兒球蛋</a:t>
              </a:r>
              <a:r>
                <a:rPr lang="zh-TW" altLang="en-US" sz="1000" dirty="0">
                  <a:solidFill>
                    <a:srgbClr val="000000"/>
                  </a:solidFill>
                </a:rPr>
                <a:t>白</a:t>
              </a:r>
              <a:r>
                <a:rPr lang="en-US" altLang="zh-CN" sz="700" dirty="0">
                  <a:solidFill>
                    <a:srgbClr val="000000"/>
                  </a:solidFill>
                </a:rPr>
                <a:t>(</a:t>
              </a:r>
              <a:r>
                <a:rPr lang="el-GR" altLang="zh-CN" sz="700" i="1" dirty="0">
                  <a:solidFill>
                    <a:srgbClr val="000000"/>
                  </a:solidFill>
                  <a:latin typeface="Times New Roman" pitchFamily="18" charset="0"/>
                  <a:cs typeface="Times New Roman" pitchFamily="18" charset="0"/>
                </a:rPr>
                <a:t>α-</a:t>
              </a:r>
              <a:r>
                <a:rPr lang="en-US" altLang="zh-CN" sz="700" i="1" dirty="0">
                  <a:solidFill>
                    <a:srgbClr val="000000"/>
                  </a:solidFill>
                  <a:latin typeface="Times New Roman" pitchFamily="18" charset="0"/>
                  <a:cs typeface="Times New Roman" pitchFamily="18" charset="0"/>
                </a:rPr>
                <a:t>Fetoprotein</a:t>
              </a:r>
              <a:r>
                <a:rPr lang="en-US" altLang="zh-CN" sz="700" dirty="0">
                  <a:solidFill>
                    <a:srgbClr val="000000"/>
                  </a:solidFill>
                </a:rPr>
                <a:t>)</a:t>
              </a:r>
              <a:r>
                <a:rPr lang="en-US" altLang="zh-CN" sz="900" dirty="0">
                  <a:solidFill>
                    <a:srgbClr val="000000"/>
                  </a:solidFill>
                </a:rPr>
                <a:t>[IU/mL]</a:t>
              </a:r>
              <a:r>
                <a:rPr lang="en-US" altLang="zh-CN" sz="1000" dirty="0">
                  <a:solidFill>
                    <a:srgbClr val="000000"/>
                  </a:solidFill>
                </a:rPr>
                <a:t>–</a:t>
              </a:r>
              <a:r>
                <a:rPr lang="zh-CN" altLang="en-US" sz="1000" dirty="0">
                  <a:solidFill>
                    <a:srgbClr val="000000"/>
                  </a:solidFill>
                </a:rPr>
                <a:t>羅氏</a:t>
              </a:r>
              <a:r>
                <a:rPr lang="en-US" altLang="zh-CN" sz="900" dirty="0" err="1">
                  <a:solidFill>
                    <a:srgbClr val="000000"/>
                  </a:solidFill>
                  <a:latin typeface="Times New Roman" pitchFamily="18" charset="0"/>
                  <a:cs typeface="Times New Roman" pitchFamily="18" charset="0"/>
                </a:rPr>
                <a:t>cobas</a:t>
              </a:r>
              <a:r>
                <a:rPr lang="en-US" altLang="zh-CN" sz="9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TW" altLang="en-US" sz="1000" dirty="0">
                  <a:solidFill>
                    <a:srgbClr val="000000"/>
                  </a:solidFill>
                </a:rPr>
                <a:t>血清工作站 </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8000 modular analyzer series)</a:t>
              </a:r>
              <a:r>
                <a:rPr lang="zh-CN" altLang="en-US" sz="1000" dirty="0"/>
                <a:t>；</a:t>
              </a:r>
            </a:p>
          </p:txBody>
        </p:sp>
        <p:sp>
          <p:nvSpPr>
            <p:cNvPr id="19464" name="Rectangle 14"/>
            <p:cNvSpPr>
              <a:spLocks noChangeArrowheads="1"/>
            </p:cNvSpPr>
            <p:nvPr/>
          </p:nvSpPr>
          <p:spPr bwMode="auto">
            <a:xfrm>
              <a:off x="1127253" y="726104"/>
              <a:ext cx="9427645"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以</a:t>
              </a:r>
              <a:r>
                <a:rPr lang="en-US" altLang="zh-CN" sz="1000" dirty="0"/>
                <a:t> </a:t>
              </a:r>
              <a:r>
                <a:rPr lang="en-US" altLang="zh-CN" sz="1000" i="1" dirty="0">
                  <a:latin typeface="Times New Roman" pitchFamily="18" charset="0"/>
                  <a:cs typeface="Times New Roman" pitchFamily="18" charset="0"/>
                </a:rPr>
                <a:t>CLSI</a:t>
              </a:r>
              <a:r>
                <a:rPr lang="zh-CN" altLang="en-US" sz="1000" dirty="0"/>
                <a:t>～</a:t>
              </a:r>
              <a:r>
                <a:rPr lang="en-US" altLang="zh-CN" sz="1000" i="1" dirty="0">
                  <a:latin typeface="Times New Roman" pitchFamily="18" charset="0"/>
                  <a:cs typeface="Times New Roman" pitchFamily="18" charset="0"/>
                </a:rPr>
                <a:t>EP5-A2</a:t>
              </a:r>
              <a:r>
                <a:rPr lang="zh-CN" altLang="en-US" sz="1000" i="1"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EP15-A2</a:t>
              </a:r>
              <a:r>
                <a:rPr lang="en-US" altLang="zh-CN" sz="1000" dirty="0"/>
                <a:t> </a:t>
              </a:r>
              <a:r>
                <a:rPr lang="zh-CN" altLang="en-US" sz="1000" dirty="0"/>
                <a:t>指南中定義的：分析批內的不精密度</a:t>
              </a:r>
              <a:r>
                <a:rPr lang="en-US" altLang="zh-CN" sz="800" dirty="0"/>
                <a:t>(</a:t>
              </a:r>
              <a:r>
                <a:rPr lang="en-US" altLang="zh-CN" sz="800" i="1" dirty="0">
                  <a:latin typeface="Times New Roman" pitchFamily="18" charset="0"/>
                  <a:cs typeface="Times New Roman" pitchFamily="18" charset="0"/>
                </a:rPr>
                <a:t>Within-Run Precision</a:t>
              </a:r>
              <a:r>
                <a:rPr lang="en-US" altLang="zh-CN" sz="800" dirty="0"/>
                <a:t>)</a:t>
              </a:r>
              <a:r>
                <a:rPr lang="zh-CN" altLang="en-US" sz="1000" dirty="0"/>
                <a:t>、分析批間的不精密度</a:t>
              </a:r>
              <a:r>
                <a:rPr lang="en-US" altLang="zh-CN" sz="800" dirty="0"/>
                <a:t>(</a:t>
              </a:r>
              <a:r>
                <a:rPr lang="en-US" altLang="zh-CN" sz="800" i="1" dirty="0">
                  <a:latin typeface="Times New Roman" pitchFamily="18" charset="0"/>
                  <a:cs typeface="Times New Roman" pitchFamily="18" charset="0"/>
                </a:rPr>
                <a:t>Between-Run Precision</a:t>
              </a:r>
              <a:r>
                <a:rPr lang="en-US" altLang="zh-CN" sz="800" dirty="0"/>
                <a:t>)</a:t>
              </a:r>
              <a:r>
                <a:rPr lang="zh-CN" altLang="en-US" sz="1000" dirty="0"/>
                <a:t>、工作日間的不精密度</a:t>
              </a:r>
              <a:r>
                <a:rPr lang="en-US" altLang="zh-CN" sz="800" dirty="0"/>
                <a:t>(</a:t>
              </a:r>
              <a:r>
                <a:rPr lang="en-US" altLang="zh-CN" sz="800" i="1" dirty="0">
                  <a:latin typeface="Times New Roman" pitchFamily="18" charset="0"/>
                  <a:cs typeface="Times New Roman" pitchFamily="18" charset="0"/>
                </a:rPr>
                <a:t>Between-Day Precision</a:t>
              </a:r>
              <a:r>
                <a:rPr lang="en-US" altLang="zh-CN" sz="800" dirty="0"/>
                <a:t>)</a:t>
              </a:r>
              <a:r>
                <a:rPr lang="zh-CN" altLang="en-US" sz="1000" dirty="0"/>
                <a:t>、儀器內的總合成的不精密度</a:t>
              </a:r>
              <a:r>
                <a:rPr lang="en-US" altLang="zh-CN" sz="800" dirty="0"/>
                <a:t>(</a:t>
              </a:r>
              <a:r>
                <a:rPr lang="en-US" altLang="zh-CN" sz="800" i="1" dirty="0">
                  <a:latin typeface="Times New Roman" pitchFamily="18" charset="0"/>
                  <a:cs typeface="Times New Roman" pitchFamily="18" charset="0"/>
                </a:rPr>
                <a:t>Within-Device Precision</a:t>
              </a:r>
              <a:r>
                <a:rPr lang="en-US" altLang="zh-CN" sz="800" dirty="0"/>
                <a:t>)</a:t>
              </a:r>
              <a:r>
                <a:rPr lang="en-US" altLang="zh-CN" sz="1000" dirty="0"/>
                <a:t> </a:t>
              </a:r>
              <a:r>
                <a:rPr lang="zh-CN" altLang="en-US" sz="1000" dirty="0"/>
                <a:t>指標，以及</a:t>
              </a:r>
              <a:r>
                <a:rPr lang="zh-TW" altLang="en-US" sz="1000" dirty="0"/>
                <a:t>同一樣本在一個</a:t>
              </a:r>
              <a:r>
                <a:rPr lang="zh-CN" altLang="en-US" sz="1000" dirty="0"/>
                <a:t>分析</a:t>
              </a:r>
              <a:r>
                <a:rPr lang="zh-TW" altLang="en-US" sz="1000" dirty="0"/>
                <a:t>批內的</a:t>
              </a:r>
              <a:r>
                <a:rPr lang="zh-CN" altLang="en-US" sz="1000" dirty="0"/>
                <a:t>變異</a:t>
              </a:r>
              <a:r>
                <a:rPr lang="zh-TW" altLang="en-US" sz="1000" dirty="0"/>
                <a:t>指標</a:t>
              </a:r>
              <a:r>
                <a:rPr lang="en-US" altLang="zh-TW" sz="800" dirty="0"/>
                <a:t>(</a:t>
              </a:r>
              <a:r>
                <a:rPr lang="en-US" altLang="zh-TW" sz="800" i="1" dirty="0">
                  <a:latin typeface="Times New Roman" pitchFamily="18" charset="0"/>
                  <a:cs typeface="Times New Roman" pitchFamily="18" charset="0"/>
                </a:rPr>
                <a:t>Repeatability</a:t>
              </a:r>
              <a:r>
                <a:rPr lang="en-US" altLang="zh-TW" sz="800" dirty="0"/>
                <a:t>)</a:t>
              </a:r>
              <a:r>
                <a:rPr lang="zh-CN" altLang="en-US" sz="1000" dirty="0"/>
                <a:t>，來說明</a:t>
              </a:r>
              <a:r>
                <a:rPr lang="zh-TW" altLang="en-US" sz="1000" dirty="0"/>
                <a:t>甲胎蛋白</a:t>
              </a:r>
              <a:r>
                <a:rPr lang="en-US" altLang="zh-CN" sz="700" dirty="0">
                  <a:solidFill>
                    <a:srgbClr val="000000"/>
                  </a:solidFill>
                </a:rPr>
                <a:t>(</a:t>
              </a:r>
              <a:r>
                <a:rPr lang="el-GR" altLang="zh-CN" sz="700" i="1" dirty="0">
                  <a:solidFill>
                    <a:srgbClr val="000000"/>
                  </a:solidFill>
                  <a:latin typeface="Times New Roman" pitchFamily="18" charset="0"/>
                  <a:cs typeface="Times New Roman" pitchFamily="18" charset="0"/>
                </a:rPr>
                <a:t>α-</a:t>
              </a:r>
              <a:r>
                <a:rPr lang="en-US" altLang="zh-CN" sz="700" i="1" dirty="0">
                  <a:solidFill>
                    <a:srgbClr val="000000"/>
                  </a:solidFill>
                  <a:latin typeface="Times New Roman" pitchFamily="18" charset="0"/>
                  <a:cs typeface="Times New Roman" pitchFamily="18" charset="0"/>
                </a:rPr>
                <a:t>Fetoprotein</a:t>
              </a:r>
              <a:r>
                <a:rPr lang="en-US" altLang="zh-CN" sz="700" dirty="0">
                  <a:solidFill>
                    <a:srgbClr val="000000"/>
                  </a:solidFill>
                </a:rPr>
                <a:t>)</a:t>
              </a:r>
              <a:r>
                <a:rPr lang="zh-CN" altLang="en-US" sz="1000" dirty="0"/>
                <a:t>項目檢測的不精密度水平；</a:t>
              </a:r>
              <a:endParaRPr lang="zh-CN" altLang="en-US" sz="800" dirty="0"/>
            </a:p>
          </p:txBody>
        </p:sp>
        <p:sp>
          <p:nvSpPr>
            <p:cNvPr id="19465" name="Rectangle 14"/>
            <p:cNvSpPr>
              <a:spLocks noChangeArrowheads="1"/>
            </p:cNvSpPr>
            <p:nvPr/>
          </p:nvSpPr>
          <p:spPr bwMode="auto">
            <a:xfrm>
              <a:off x="1272713" y="3018887"/>
              <a:ext cx="3777496" cy="263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1</a:t>
              </a:r>
              <a:r>
                <a:rPr lang="zh-CN" altLang="en-US" sz="1000" dirty="0"/>
                <a:t>、取足量質控品，根據日常使用習慣做預計一個月的保存；</a:t>
              </a:r>
              <a:endParaRPr lang="en-US" altLang="zh-CN" sz="1000" dirty="0"/>
            </a:p>
            <a:p>
              <a:pPr>
                <a:lnSpc>
                  <a:spcPct val="150000"/>
                </a:lnSpc>
              </a:pPr>
              <a:r>
                <a:rPr lang="en-US" altLang="zh-CN" sz="1000" dirty="0"/>
                <a:t>2</a:t>
              </a:r>
              <a:r>
                <a:rPr lang="zh-CN" altLang="en-US" sz="1000" dirty="0"/>
                <a:t>、連續監測二十個工作日；</a:t>
              </a:r>
              <a:endParaRPr lang="en-US" altLang="zh-CN" sz="1000" dirty="0"/>
            </a:p>
            <a:p>
              <a:pPr>
                <a:lnSpc>
                  <a:spcPct val="150000"/>
                </a:lnSpc>
              </a:pPr>
              <a:r>
                <a:rPr lang="en-US" altLang="zh-CN" sz="1000" dirty="0"/>
                <a:t>3</a:t>
              </a:r>
              <a:r>
                <a:rPr lang="zh-CN" altLang="en-US" sz="1000" dirty="0"/>
                <a:t>、每個工作日進行兩個代表性的分析批；</a:t>
              </a:r>
              <a:endParaRPr lang="en-US" altLang="zh-CN" sz="1000" dirty="0"/>
            </a:p>
            <a:p>
              <a:pPr>
                <a:lnSpc>
                  <a:spcPct val="150000"/>
                </a:lnSpc>
              </a:pPr>
              <a:r>
                <a:rPr lang="en-US" altLang="zh-CN" sz="1000" dirty="0"/>
                <a:t>4</a:t>
              </a:r>
              <a:r>
                <a:rPr lang="zh-CN" altLang="en-US" sz="1000" dirty="0"/>
                <a:t>、每個分析批的樣本做兩次重複；</a:t>
              </a:r>
              <a:endParaRPr lang="en-US" altLang="zh-CN" sz="1000" dirty="0"/>
            </a:p>
            <a:p>
              <a:pPr>
                <a:lnSpc>
                  <a:spcPct val="150000"/>
                </a:lnSpc>
              </a:pPr>
              <a:r>
                <a:rPr lang="en-US" altLang="zh-CN" sz="1000" dirty="0"/>
                <a:t>5</a:t>
              </a:r>
              <a:r>
                <a:rPr lang="zh-CN" altLang="en-US" sz="1000" dirty="0"/>
                <a:t>、統計二十個工作日的監測數據，計算相關統計量；</a:t>
              </a:r>
              <a:endParaRPr lang="en-US" altLang="zh-CN" sz="1000" dirty="0"/>
            </a:p>
            <a:p>
              <a:pPr>
                <a:lnSpc>
                  <a:spcPct val="150000"/>
                </a:lnSpc>
              </a:pPr>
              <a:r>
                <a:rPr lang="en-US" altLang="zh-CN" sz="1000" dirty="0"/>
                <a:t>6</a:t>
              </a:r>
              <a:r>
                <a:rPr lang="zh-CN" altLang="en-US" sz="1000" dirty="0"/>
                <a:t>、分別以如下四個指標：</a:t>
              </a:r>
              <a:endParaRPr lang="en-US" altLang="zh-CN" sz="1000" dirty="0"/>
            </a:p>
            <a:p>
              <a:pPr>
                <a:lnSpc>
                  <a:spcPct val="150000"/>
                </a:lnSpc>
              </a:pPr>
              <a:r>
                <a:rPr lang="en-US" altLang="zh-CN" sz="1000" dirty="0"/>
                <a:t>      </a:t>
              </a:r>
              <a:r>
                <a:rPr lang="zh-CN" altLang="en-US" sz="1000" dirty="0"/>
                <a:t>分析批內變異係數</a:t>
              </a:r>
              <a:r>
                <a:rPr lang="en-US" altLang="zh-CN" sz="800" dirty="0"/>
                <a:t>(</a:t>
              </a:r>
              <a:r>
                <a:rPr lang="en-US" altLang="zh-CN" sz="800" i="1" dirty="0">
                  <a:latin typeface="Times New Roman" pitchFamily="18" charset="0"/>
                  <a:cs typeface="Times New Roman" pitchFamily="18" charset="0"/>
                </a:rPr>
                <a:t>Within-Run Precision</a:t>
              </a:r>
              <a:r>
                <a:rPr lang="en-US" altLang="zh-CN" sz="800" dirty="0"/>
                <a:t>)</a:t>
              </a:r>
            </a:p>
            <a:p>
              <a:pPr>
                <a:lnSpc>
                  <a:spcPct val="150000"/>
                </a:lnSpc>
              </a:pPr>
              <a:r>
                <a:rPr lang="en-US" altLang="zh-CN" sz="1000" dirty="0"/>
                <a:t>      </a:t>
              </a:r>
              <a:r>
                <a:rPr lang="zh-CN" altLang="en-US" sz="1000" dirty="0"/>
                <a:t>分析批間變異係數</a:t>
              </a:r>
              <a:r>
                <a:rPr lang="en-US" altLang="zh-CN" sz="800" dirty="0"/>
                <a:t>(</a:t>
              </a:r>
              <a:r>
                <a:rPr lang="en-US" altLang="zh-CN" sz="800" i="1" dirty="0">
                  <a:latin typeface="Times New Roman" pitchFamily="18" charset="0"/>
                  <a:cs typeface="Times New Roman" pitchFamily="18" charset="0"/>
                </a:rPr>
                <a:t>Between-Run Precision</a:t>
              </a:r>
              <a:r>
                <a:rPr lang="en-US" altLang="zh-CN" sz="800" dirty="0"/>
                <a:t>)</a:t>
              </a:r>
            </a:p>
            <a:p>
              <a:pPr>
                <a:lnSpc>
                  <a:spcPct val="150000"/>
                </a:lnSpc>
              </a:pPr>
              <a:r>
                <a:rPr lang="en-US" altLang="zh-CN" sz="1000" dirty="0"/>
                <a:t>      </a:t>
              </a:r>
              <a:r>
                <a:rPr lang="zh-CN" altLang="en-US" sz="1000" dirty="0"/>
                <a:t>工作日間變異係數</a:t>
              </a:r>
              <a:r>
                <a:rPr lang="en-US" altLang="zh-CN" sz="800" dirty="0"/>
                <a:t>(</a:t>
              </a:r>
              <a:r>
                <a:rPr lang="en-US" altLang="zh-CN" sz="800" i="1" dirty="0">
                  <a:latin typeface="Times New Roman" pitchFamily="18" charset="0"/>
                  <a:cs typeface="Times New Roman" pitchFamily="18" charset="0"/>
                </a:rPr>
                <a:t>Between-Day Precision</a:t>
              </a:r>
              <a:r>
                <a:rPr lang="en-US" altLang="zh-CN" sz="800" dirty="0"/>
                <a:t>)</a:t>
              </a:r>
            </a:p>
            <a:p>
              <a:pPr>
                <a:lnSpc>
                  <a:spcPct val="150000"/>
                </a:lnSpc>
              </a:pPr>
              <a:r>
                <a:rPr lang="zh-CN" altLang="en-US" sz="1000" dirty="0"/>
                <a:t>      儀器內的總合成的變異係數</a:t>
              </a:r>
              <a:r>
                <a:rPr lang="en-US" altLang="zh-CN" sz="800" dirty="0"/>
                <a:t>(</a:t>
              </a:r>
              <a:r>
                <a:rPr lang="en-US" altLang="zh-CN" sz="800" i="1" dirty="0">
                  <a:latin typeface="Times New Roman" pitchFamily="18" charset="0"/>
                  <a:cs typeface="Times New Roman" pitchFamily="18" charset="0"/>
                </a:rPr>
                <a:t>Within-Device Precision</a:t>
              </a:r>
              <a:r>
                <a:rPr lang="en-US" altLang="zh-CN" sz="800" dirty="0"/>
                <a:t>)</a:t>
              </a:r>
            </a:p>
            <a:p>
              <a:pPr>
                <a:lnSpc>
                  <a:spcPct val="150000"/>
                </a:lnSpc>
              </a:pPr>
              <a:r>
                <a:rPr lang="en-US" altLang="zh-CN" sz="1000" dirty="0"/>
                <a:t>      </a:t>
              </a:r>
              <a:r>
                <a:rPr lang="zh-CN" altLang="en-US" sz="1000" dirty="0"/>
                <a:t>來標示測量系統的不精密度水平及方差貢獻分析。</a:t>
              </a:r>
              <a:endParaRPr lang="zh-CN" altLang="en-US" sz="800" dirty="0"/>
            </a:p>
          </p:txBody>
        </p:sp>
        <p:sp>
          <p:nvSpPr>
            <p:cNvPr id="19466" name="Rectangle 14"/>
            <p:cNvSpPr>
              <a:spLocks noChangeArrowheads="1"/>
            </p:cNvSpPr>
            <p:nvPr/>
          </p:nvSpPr>
          <p:spPr bwMode="auto">
            <a:xfrm>
              <a:off x="1272713" y="1808765"/>
              <a:ext cx="3777496" cy="78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1</a:t>
              </a:r>
              <a:r>
                <a:rPr lang="zh-CN" altLang="en-US" sz="1000" dirty="0"/>
                <a:t>、取足量質控品一隻，進行一個分析批內二十次重複的檢測；</a:t>
              </a:r>
              <a:endParaRPr lang="en-US" altLang="zh-CN" sz="1000" dirty="0"/>
            </a:p>
            <a:p>
              <a:pPr>
                <a:lnSpc>
                  <a:spcPct val="150000"/>
                </a:lnSpc>
              </a:pPr>
              <a:r>
                <a:rPr lang="en-US" altLang="zh-CN" sz="1000" dirty="0"/>
                <a:t>2</a:t>
              </a:r>
              <a:r>
                <a:rPr lang="zh-CN" altLang="en-US" sz="1000" dirty="0"/>
                <a:t>、計算計算一個分析批內二十次重複的變異係數；</a:t>
              </a:r>
              <a:endParaRPr lang="en-US" altLang="zh-CN" sz="1000" dirty="0"/>
            </a:p>
            <a:p>
              <a:pPr>
                <a:lnSpc>
                  <a:spcPct val="150000"/>
                </a:lnSpc>
              </a:pPr>
              <a:r>
                <a:rPr lang="en-US" altLang="zh-CN" sz="1000" dirty="0"/>
                <a:t>3</a:t>
              </a:r>
              <a:r>
                <a:rPr lang="zh-CN" altLang="en-US" sz="1000" dirty="0"/>
                <a:t>、以此來標示測量系統的重複性能</a:t>
              </a:r>
              <a:r>
                <a:rPr lang="en-US" altLang="zh-CN" sz="800" dirty="0"/>
                <a:t>(Repeatability)</a:t>
              </a:r>
              <a:r>
                <a:rPr lang="zh-CN" altLang="en-US" sz="1000" dirty="0"/>
                <a:t>。</a:t>
              </a:r>
              <a:endParaRPr lang="zh-CN" altLang="en-US" sz="800" dirty="0"/>
            </a:p>
          </p:txBody>
        </p:sp>
      </p:grpSp>
    </p:spTree>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21581</TotalTime>
  <Words>37336</Words>
  <Application>Microsoft Office PowerPoint</Application>
  <PresentationFormat>自定义</PresentationFormat>
  <Paragraphs>1189</Paragraphs>
  <Slides>61</Slides>
  <Notes>61</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2</vt:i4>
      </vt:variant>
      <vt:variant>
        <vt:lpstr>幻灯片标题</vt:lpstr>
      </vt:variant>
      <vt:variant>
        <vt:i4>61</vt:i4>
      </vt:variant>
    </vt:vector>
  </HeadingPairs>
  <TitlesOfParts>
    <vt:vector size="76" baseType="lpstr">
      <vt:lpstr>Arial Unicode MS</vt:lpstr>
      <vt:lpstr>方正兰亭黑6_GBK</vt:lpstr>
      <vt:lpstr>华文仿宋</vt:lpstr>
      <vt:lpstr>楷体_GB2312</vt:lpstr>
      <vt:lpstr>宋体</vt:lpstr>
      <vt:lpstr>Arial</vt:lpstr>
      <vt:lpstr>Cambria Math</vt:lpstr>
      <vt:lpstr>Times New Roman</vt:lpstr>
      <vt:lpstr>Wingdings</vt:lpstr>
      <vt:lpstr>中文PPT模板2011 4.3</vt:lpstr>
      <vt:lpstr>自定义设计方案</vt:lpstr>
      <vt:lpstr>1_自定义设计方案</vt:lpstr>
      <vt:lpstr>2_自定义设计方案</vt:lpstr>
      <vt:lpstr>Equation</vt:lpstr>
      <vt:lpstr>公式</vt:lpstr>
      <vt:lpstr>診斷試驗測量性能分析 之 刻度變差、位置變差、抗干擾能力、檢出限、穩定性 system characterization： precision、bias、recognition(anti-interference)、detection limit、stability</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診斷試驗測量性能分析（performance analysis）之刻度變差（precision）和位置變差（bias）和抗干擾能力（anti-interference）和檢出限（detection limit）和穩定性（stability）</dc:title>
  <dc:subject>醫學、診斷、實驗室診斷、應用、in vitro diagnostic、IVD、application</dc:subject>
  <dc:creator>趙健</dc:creator>
  <cp:keywords>實驗室診斷、in vitro diagnostic、質量規範、quality specification、質量、quality、目標、target、誤差、errors、測量性能分析、system characterization、performance analysis、測量、measure、刻度變差、精密度、隨機誤差、precision、位置變差、偏倚、系統誤差、bias、抗干擾能力、recognition、anti-interference、檢出限、detection limit、穩定性、stability</cp:keywords>
  <dc:description>+8618604537694；283640621@qq.com；</dc:description>
  <cp:lastModifiedBy>Admin</cp:lastModifiedBy>
  <cp:revision>1777</cp:revision>
  <dcterms:created xsi:type="dcterms:W3CDTF">2011-12-19T07:14:23Z</dcterms:created>
  <dcterms:modified xsi:type="dcterms:W3CDTF">2026-01-26T08:09:31Z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